
<file path=[Content_Types].xml><?xml version="1.0" encoding="utf-8"?>
<Types xmlns="http://schemas.openxmlformats.org/package/2006/content-types"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1" r:id="rId2"/>
    <p:sldId id="258" r:id="rId3"/>
    <p:sldId id="263" r:id="rId4"/>
    <p:sldId id="264" r:id="rId5"/>
    <p:sldId id="269" r:id="rId6"/>
    <p:sldId id="261" r:id="rId7"/>
    <p:sldId id="262" r:id="rId8"/>
    <p:sldId id="257" r:id="rId9"/>
    <p:sldId id="259" r:id="rId10"/>
    <p:sldId id="260" r:id="rId11"/>
    <p:sldId id="265" r:id="rId12"/>
    <p:sldId id="266" r:id="rId13"/>
    <p:sldId id="268" r:id="rId14"/>
    <p:sldId id="270" r:id="rId15"/>
    <p:sldId id="272" r:id="rId1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267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7" d="100"/>
          <a:sy n="87" d="100"/>
        </p:scale>
        <p:origin x="66" y="6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9T12:51:51.3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127 120 6464,'-34'-49'2400,"-7"-1"-1856,0 50-160,41 0 416,0-21-512,0 21-512,-11 0 64,37 42-5568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9T13:06:25.3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1 102 10624,'119'-102'3936,"-119"102"-3040,-32 0-256,32 0-1280,0 0 224,0 0-4256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14897E-7C15-4183-8F3F-6AF858FABB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96DC764-14CB-464D-8C7A-CAAF502D03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1CAB5AD-663C-4D64-A1D9-CC73FCB459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F495F6-2B92-4ECD-9A03-1257B9F5F3A3}" type="datetimeFigureOut">
              <a:rPr lang="zh-CN" altLang="en-US" smtClean="0"/>
              <a:t>2020/5/14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F0B4659-5C6E-4CB4-93BF-8AC7AB2A0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9792BEA-7827-40C2-A4DF-02EF4B43E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1B342-9226-48E8-B266-815B6866C04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57488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9331B4-3672-45EA-B037-0F66C44CB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1D04CD8-B249-4FE7-B7B5-7B34A1C34D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6945F07-94BA-41EE-AB62-7107CA9E60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F495F6-2B92-4ECD-9A03-1257B9F5F3A3}" type="datetimeFigureOut">
              <a:rPr lang="zh-CN" altLang="en-US" smtClean="0"/>
              <a:t>2020/5/14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B2E77A1-352C-45D0-AF38-A70F2A540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1D30CCF-6FBC-4CBF-8855-3DB3A8B804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1B342-9226-48E8-B266-815B6866C04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64049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5886B071-E564-461D-9EAB-F68920B31ED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BBEA204-7E78-4E7F-97C3-A8056AA3B2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FDBFCBD-11BB-4B87-9BBB-1A5AF93887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F495F6-2B92-4ECD-9A03-1257B9F5F3A3}" type="datetimeFigureOut">
              <a:rPr lang="zh-CN" altLang="en-US" smtClean="0"/>
              <a:t>2020/5/14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7ECF592-08D7-4383-9C85-6C8FAEB233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3EBBB82-59EF-4187-A597-0085E401C7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1B342-9226-48E8-B266-815B6866C04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67384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A61AAF-5545-43DB-9A0C-C678EF5BE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5FC76D4-F89C-485D-8BBC-754F05DE86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D30D932-CD74-468D-BF61-683FDE70C4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F495F6-2B92-4ECD-9A03-1257B9F5F3A3}" type="datetimeFigureOut">
              <a:rPr lang="zh-CN" altLang="en-US" smtClean="0"/>
              <a:t>2020/5/14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45CE2D5-AF15-4F1D-B364-2EA11DACA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BC49148-B80C-497E-9DF2-083C1ADCCA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1B342-9226-48E8-B266-815B6866C04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78150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BA769B-FC95-4BA7-9AEC-2AB8D1405B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D2BE381-61A9-4E30-868D-642EC5364E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CDB998B-84A3-4F8A-B99B-99AFABAA1F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F495F6-2B92-4ECD-9A03-1257B9F5F3A3}" type="datetimeFigureOut">
              <a:rPr lang="zh-CN" altLang="en-US" smtClean="0"/>
              <a:t>2020/5/14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CAE091D-B3BA-4A26-ACF8-7667E731E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957CF3C-6D1C-44F7-978D-3A8583E71C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1B342-9226-48E8-B266-815B6866C04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1248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B558D4-4366-40AE-B21A-51D9856FB1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611022D-6668-4715-A82C-07856740EA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F056F00-B9A4-4F22-BF12-9FEBB41248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9834747-2A4B-4F32-B003-BCC6A8A8D2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F495F6-2B92-4ECD-9A03-1257B9F5F3A3}" type="datetimeFigureOut">
              <a:rPr lang="zh-CN" altLang="en-US" smtClean="0"/>
              <a:t>2020/5/14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AF36D53-F39B-4F15-968B-1280FB891B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952937F-0FAB-4A61-B521-956264330F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1B342-9226-48E8-B266-815B6866C04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60180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5A36DE-56F6-48A1-9943-30BEE7277A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FAF2BC1-5D7F-4778-96EB-A27FCDE2E1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1684EDC-2399-4516-A2FB-4F08837C8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A0225611-3E99-45DF-8D4C-52183B8C62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B3FC809-3173-42D4-A4A7-0DB787D69E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2D38B267-DA85-4682-A3D0-220308E963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F495F6-2B92-4ECD-9A03-1257B9F5F3A3}" type="datetimeFigureOut">
              <a:rPr lang="zh-CN" altLang="en-US" smtClean="0"/>
              <a:t>2020/5/14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F4C1AD89-17D9-4BEC-AC84-ADDF368C55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B5150A07-74A8-487E-9AFA-4564041F1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1B342-9226-48E8-B266-815B6866C04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73219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02D3AE-88E8-49A2-BBB9-676D25EE3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8C84B36-2D5B-4E59-91AF-3C5206609D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F495F6-2B92-4ECD-9A03-1257B9F5F3A3}" type="datetimeFigureOut">
              <a:rPr lang="zh-CN" altLang="en-US" smtClean="0"/>
              <a:t>2020/5/14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2F10E0D-B771-4610-8FDB-137FCB9AC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4BA5515-D95E-4172-8D1C-96732C5D1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1B342-9226-48E8-B266-815B6866C04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45762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795C1B3-C361-4334-87F2-B5CD682CE9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F495F6-2B92-4ECD-9A03-1257B9F5F3A3}" type="datetimeFigureOut">
              <a:rPr lang="zh-CN" altLang="en-US" smtClean="0"/>
              <a:t>2020/5/14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18744CBE-C966-498D-BCAE-C0F3FB4D90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99BCADC-371B-4482-BC32-CF27A39F64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1B342-9226-48E8-B266-815B6866C04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75728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C7E68B-26C4-4530-8C27-A22B4C224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598EDEC-18B6-402D-8C66-42EA157370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4D20102-E9D9-4D11-9D91-62926C5EA6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FA79DF0-3D00-48B1-8388-7C887A9B4C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F495F6-2B92-4ECD-9A03-1257B9F5F3A3}" type="datetimeFigureOut">
              <a:rPr lang="zh-CN" altLang="en-US" smtClean="0"/>
              <a:t>2020/5/14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1A682D8-EAEC-4E11-A494-DF0E03D258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93A6AEF-540F-482D-B6E9-572361DFE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1B342-9226-48E8-B266-815B6866C04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12568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092759-5146-417F-8693-FD27CB4F62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ED722E48-9AB4-40FD-AABC-195063424D4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7A58E93-FECB-4DA2-B658-D372564829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1E103FF-7EF6-4ACC-A449-F1DAC56BE7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F495F6-2B92-4ECD-9A03-1257B9F5F3A3}" type="datetimeFigureOut">
              <a:rPr lang="zh-CN" altLang="en-US" smtClean="0"/>
              <a:t>2020/5/14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5746BC8-6AB0-4DEA-AA36-A829D94238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76C968E-2D68-49C9-B3FC-CFB5A751D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1B342-9226-48E8-B266-815B6866C04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8109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20352E40-96AF-4153-9B34-749E05A6DE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812FE35-B7B0-4245-845F-58EC63F677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67C0C1F-C945-4693-8471-5F5094E7FB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F495F6-2B92-4ECD-9A03-1257B9F5F3A3}" type="datetimeFigureOut">
              <a:rPr lang="zh-CN" altLang="en-US" smtClean="0"/>
              <a:t>2020/5/14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DD966A1-27CA-4ECF-B8F7-6C754DE1C0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32B9923-2F3B-42C5-BFEA-D4B0A8739B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91B342-9226-48E8-B266-815B6866C04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13897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customXml" Target="../ink/ink2.xml"/><Relationship Id="rId4" Type="http://schemas.openxmlformats.org/officeDocument/2006/relationships/image" Target="../media/image8.png"/><Relationship Id="rId9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51461FA2-DD45-4ACE-B3CB-CF05BA084E3C}"/>
              </a:ext>
            </a:extLst>
          </p:cNvPr>
          <p:cNvSpPr txBox="1"/>
          <p:nvPr/>
        </p:nvSpPr>
        <p:spPr>
          <a:xfrm>
            <a:off x="624744" y="227180"/>
            <a:ext cx="11330609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ea typeface="+mj-ea"/>
                <a:cs typeface="Aharoni" panose="020B0604020202020204" pitchFamily="2" charset="-79"/>
              </a:rPr>
              <a:t>文章目录</a:t>
            </a:r>
            <a:endParaRPr lang="en-US" altLang="zh-CN" b="1" dirty="0">
              <a:ea typeface="+mj-ea"/>
              <a:cs typeface="Aharoni" panose="020B0604020202020204" pitchFamily="2" charset="-79"/>
            </a:endParaRPr>
          </a:p>
          <a:p>
            <a:endParaRPr lang="en-US" altLang="zh-CN" dirty="0">
              <a:ea typeface="+mj-ea"/>
              <a:cs typeface="Aharoni" panose="020B0604020202020204" pitchFamily="2" charset="-79"/>
            </a:endParaRPr>
          </a:p>
          <a:p>
            <a:r>
              <a:rPr lang="en-US" altLang="zh-CN" dirty="0">
                <a:ea typeface="+mj-ea"/>
                <a:cs typeface="Aharoni" panose="020B0604020202020204" pitchFamily="2" charset="-79"/>
              </a:rPr>
              <a:t>Huang, </a:t>
            </a:r>
            <a:r>
              <a:rPr lang="en-US" altLang="zh-CN" dirty="0" err="1">
                <a:ea typeface="+mj-ea"/>
                <a:cs typeface="Aharoni" panose="020B0604020202020204" pitchFamily="2" charset="-79"/>
              </a:rPr>
              <a:t>Yunzhi</a:t>
            </a:r>
            <a:r>
              <a:rPr lang="en-US" altLang="zh-CN" dirty="0">
                <a:ea typeface="+mj-ea"/>
                <a:cs typeface="Aharoni" panose="020B0604020202020204" pitchFamily="2" charset="-79"/>
              </a:rPr>
              <a:t>, et al. "Two-stage CNNs for computerized BI-RADS categorization in breast ultrasound images." Biomedical engineering online 18.1 (2019): 8.</a:t>
            </a:r>
          </a:p>
          <a:p>
            <a:endParaRPr lang="en-US" altLang="zh-CN" dirty="0">
              <a:ea typeface="+mj-ea"/>
              <a:cs typeface="Aharoni" panose="020B0604020202020204" pitchFamily="2" charset="-79"/>
            </a:endParaRPr>
          </a:p>
          <a:p>
            <a:r>
              <a:rPr lang="en-US" altLang="zh-CN" dirty="0">
                <a:ea typeface="+mj-ea"/>
                <a:cs typeface="Aharoni" panose="020B0604020202020204" pitchFamily="2" charset="-79"/>
              </a:rPr>
              <a:t>Rodríguez-Cristerna, Arturo, </a:t>
            </a:r>
            <a:r>
              <a:rPr lang="en-US" altLang="zh-CN" dirty="0" err="1">
                <a:ea typeface="+mj-ea"/>
                <a:cs typeface="Aharoni" panose="020B0604020202020204" pitchFamily="2" charset="-79"/>
              </a:rPr>
              <a:t>Wilfrido</a:t>
            </a:r>
            <a:r>
              <a:rPr lang="en-US" altLang="zh-CN" dirty="0">
                <a:ea typeface="+mj-ea"/>
                <a:cs typeface="Aharoni" panose="020B0604020202020204" pitchFamily="2" charset="-79"/>
              </a:rPr>
              <a:t> Gómez-Flores, and Wagner Coelho de Albuquerque Pereira. "A computer-aided diagnosis system for breast ultrasound based on weighted BI-RADS classes." Computer methods and programs in biomedicine 153 (2018): 33-40.</a:t>
            </a:r>
          </a:p>
          <a:p>
            <a:endParaRPr lang="en-US" altLang="zh-CN" dirty="0">
              <a:ea typeface="+mj-ea"/>
              <a:cs typeface="Aharoni" panose="020B0604020202020204" pitchFamily="2" charset="-79"/>
            </a:endParaRPr>
          </a:p>
          <a:p>
            <a:endParaRPr lang="en-US" altLang="zh-CN" dirty="0">
              <a:ea typeface="+mj-ea"/>
              <a:cs typeface="Aharoni" panose="020B0604020202020204" pitchFamily="2" charset="-79"/>
            </a:endParaRPr>
          </a:p>
          <a:p>
            <a:r>
              <a:rPr lang="en-US" altLang="zh-CN" dirty="0">
                <a:ea typeface="+mj-ea"/>
                <a:cs typeface="Aharoni" panose="020B0604020202020204" pitchFamily="2" charset="-79"/>
              </a:rPr>
              <a:t>Huang, </a:t>
            </a:r>
            <a:r>
              <a:rPr lang="en-US" altLang="zh-CN" dirty="0" err="1">
                <a:ea typeface="+mj-ea"/>
                <a:cs typeface="Aharoni" panose="020B0604020202020204" pitchFamily="2" charset="-79"/>
              </a:rPr>
              <a:t>Qinghua</a:t>
            </a:r>
            <a:r>
              <a:rPr lang="en-US" altLang="zh-CN" dirty="0">
                <a:ea typeface="+mj-ea"/>
                <a:cs typeface="Aharoni" panose="020B0604020202020204" pitchFamily="2" charset="-79"/>
              </a:rPr>
              <a:t>, Fan Zhang, and </a:t>
            </a:r>
            <a:r>
              <a:rPr lang="en-US" altLang="zh-CN" dirty="0" err="1">
                <a:ea typeface="+mj-ea"/>
                <a:cs typeface="Aharoni" panose="020B0604020202020204" pitchFamily="2" charset="-79"/>
              </a:rPr>
              <a:t>Xuelong</a:t>
            </a:r>
            <a:r>
              <a:rPr lang="en-US" altLang="zh-CN" dirty="0">
                <a:ea typeface="+mj-ea"/>
                <a:cs typeface="Aharoni" panose="020B0604020202020204" pitchFamily="2" charset="-79"/>
              </a:rPr>
              <a:t> Li. "Few-shot decision tree for diagnosis of ultrasound breast tumor using BI-RADS features." Multimedia Tools and Applications 77.22 (2018): 29905-29918.</a:t>
            </a:r>
          </a:p>
          <a:p>
            <a:endParaRPr lang="en-US" altLang="zh-CN" dirty="0">
              <a:ea typeface="+mj-ea"/>
              <a:cs typeface="Aharoni" panose="020B0604020202020204" pitchFamily="2" charset="-79"/>
            </a:endParaRPr>
          </a:p>
          <a:p>
            <a:r>
              <a:rPr lang="en-US" altLang="zh-CN" dirty="0">
                <a:ea typeface="+mj-ea"/>
                <a:cs typeface="Aharoni" panose="020B0604020202020204" pitchFamily="2" charset="-79"/>
              </a:rPr>
              <a:t>Chang, Yi-Wei, et al. "A Novel Computer-Aided-Diagnosis System for Breast Ultrasound Images Based on BI-RADS Categories." Applied Sciences 10.5 (2020): 1830.</a:t>
            </a:r>
          </a:p>
          <a:p>
            <a:endParaRPr lang="en-US" altLang="zh-CN" dirty="0">
              <a:ea typeface="+mj-ea"/>
              <a:cs typeface="Aharoni" panose="020B0604020202020204" pitchFamily="2" charset="-79"/>
            </a:endParaRPr>
          </a:p>
          <a:p>
            <a:pPr algn="ctr"/>
            <a:r>
              <a:rPr lang="zh-CN" altLang="en-US" dirty="0">
                <a:ea typeface="+mj-ea"/>
                <a:cs typeface="Aharoni" panose="020B0604020202020204" pitchFamily="2" charset="-79"/>
              </a:rPr>
              <a:t>汇报人： 刘甲莉</a:t>
            </a:r>
            <a:endParaRPr lang="en-US" altLang="zh-CN" dirty="0">
              <a:ea typeface="+mj-ea"/>
              <a:cs typeface="Aharoni" panose="020B0604020202020204" pitchFamily="2" charset="-79"/>
            </a:endParaRPr>
          </a:p>
          <a:p>
            <a:pPr algn="ctr"/>
            <a:endParaRPr lang="en-US" altLang="zh-CN" dirty="0">
              <a:ea typeface="+mj-ea"/>
              <a:cs typeface="Aharoni" panose="020B0604020202020204" pitchFamily="2" charset="-79"/>
            </a:endParaRPr>
          </a:p>
          <a:p>
            <a:pPr algn="ctr"/>
            <a:r>
              <a:rPr lang="en-US" altLang="zh-CN" dirty="0" err="1">
                <a:ea typeface="+mj-ea"/>
                <a:cs typeface="Aharoni" panose="020B0604020202020204" pitchFamily="2" charset="-79"/>
              </a:rPr>
              <a:t>Mphil</a:t>
            </a:r>
            <a:r>
              <a:rPr lang="en-US" altLang="zh-CN" dirty="0">
                <a:ea typeface="+mj-ea"/>
                <a:cs typeface="Aharoni" panose="020B0604020202020204" pitchFamily="2" charset="-79"/>
              </a:rPr>
              <a:t>, CUHK(SZ)</a:t>
            </a:r>
          </a:p>
          <a:p>
            <a:pPr algn="ctr"/>
            <a:endParaRPr lang="en-US" altLang="zh-CN" dirty="0">
              <a:ea typeface="+mj-ea"/>
              <a:cs typeface="Aharoni" panose="020B0604020202020204" pitchFamily="2" charset="-79"/>
            </a:endParaRPr>
          </a:p>
          <a:p>
            <a:pPr algn="ctr"/>
            <a:r>
              <a:rPr lang="en-US" altLang="zh-CN" dirty="0">
                <a:ea typeface="+mj-ea"/>
                <a:cs typeface="Aharoni" panose="020B0604020202020204" pitchFamily="2" charset="-79"/>
              </a:rPr>
              <a:t>2020</a:t>
            </a:r>
            <a:r>
              <a:rPr lang="zh-CN" altLang="en-US" dirty="0">
                <a:ea typeface="+mj-ea"/>
                <a:cs typeface="Aharoni" panose="020B0604020202020204" pitchFamily="2" charset="-79"/>
              </a:rPr>
              <a:t>年</a:t>
            </a:r>
            <a:r>
              <a:rPr lang="en-US" altLang="zh-CN" dirty="0">
                <a:ea typeface="+mj-ea"/>
                <a:cs typeface="Aharoni" panose="020B0604020202020204" pitchFamily="2" charset="-79"/>
              </a:rPr>
              <a:t>5</a:t>
            </a:r>
            <a:r>
              <a:rPr lang="zh-CN" altLang="en-US" dirty="0">
                <a:ea typeface="+mj-ea"/>
                <a:cs typeface="Aharoni" panose="020B0604020202020204" pitchFamily="2" charset="-79"/>
              </a:rPr>
              <a:t>月</a:t>
            </a:r>
            <a:r>
              <a:rPr lang="en-US" altLang="zh-CN" dirty="0">
                <a:ea typeface="+mj-ea"/>
                <a:cs typeface="Aharoni" panose="020B0604020202020204" pitchFamily="2" charset="-79"/>
              </a:rPr>
              <a:t>14</a:t>
            </a:r>
            <a:r>
              <a:rPr lang="zh-CN" altLang="en-US" dirty="0">
                <a:ea typeface="+mj-ea"/>
                <a:cs typeface="Aharoni" panose="020B0604020202020204" pitchFamily="2" charset="-79"/>
              </a:rPr>
              <a:t>日</a:t>
            </a:r>
          </a:p>
        </p:txBody>
      </p:sp>
    </p:spTree>
    <p:extLst>
      <p:ext uri="{BB962C8B-B14F-4D97-AF65-F5344CB8AC3E}">
        <p14:creationId xmlns:p14="http://schemas.microsoft.com/office/powerpoint/2010/main" val="42582229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手机屏幕截图&#10;&#10;描述已自动生成">
            <a:extLst>
              <a:ext uri="{FF2B5EF4-FFF2-40B4-BE49-F238E27FC236}">
                <a16:creationId xmlns:a16="http://schemas.microsoft.com/office/drawing/2014/main" id="{A5B716F4-42E6-4B1D-989F-0929840080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4406"/>
            <a:ext cx="6815187" cy="5248313"/>
          </a:xfrm>
          <a:prstGeom prst="rect">
            <a:avLst/>
          </a:prstGeom>
        </p:spPr>
      </p:pic>
      <p:pic>
        <p:nvPicPr>
          <p:cNvPr id="5" name="图片 4" descr="手机屏幕截图&#10;&#10;描述已自动生成">
            <a:extLst>
              <a:ext uri="{FF2B5EF4-FFF2-40B4-BE49-F238E27FC236}">
                <a16:creationId xmlns:a16="http://schemas.microsoft.com/office/drawing/2014/main" id="{32C3A4E7-F65A-4199-A057-69186BE5BC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2473" y="3690836"/>
            <a:ext cx="5521036" cy="3082757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EB3FF10D-EB36-4942-A236-6DB493076655}"/>
              </a:ext>
            </a:extLst>
          </p:cNvPr>
          <p:cNvSpPr txBox="1"/>
          <p:nvPr/>
        </p:nvSpPr>
        <p:spPr>
          <a:xfrm>
            <a:off x="7235687" y="437322"/>
            <a:ext cx="389046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kern="0" dirty="0">
                <a:solidFill>
                  <a:srgbClr val="003399"/>
                </a:solidFill>
                <a:latin typeface="+mj-lt"/>
                <a:cs typeface="+mj-cs"/>
              </a:rPr>
              <a:t>(1) remove the connected domain with a smaller area (smaller than 40% of the max area) and choose the connected region closest to the image center; and (2) refine the boundary with a typical C–V</a:t>
            </a:r>
          </a:p>
          <a:p>
            <a:r>
              <a:rPr lang="en-US" altLang="zh-CN" sz="1400" kern="0" dirty="0">
                <a:solidFill>
                  <a:srgbClr val="003399"/>
                </a:solidFill>
                <a:latin typeface="+mj-lt"/>
                <a:cs typeface="+mj-cs"/>
              </a:rPr>
              <a:t>level-sets methodology </a:t>
            </a:r>
            <a:endParaRPr lang="zh-CN" altLang="en-US" sz="1400" kern="0" dirty="0">
              <a:solidFill>
                <a:srgbClr val="003399"/>
              </a:solidFill>
              <a:latin typeface="+mj-lt"/>
              <a:cs typeface="+mj-cs"/>
            </a:endParaRPr>
          </a:p>
        </p:txBody>
      </p: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4D9893DA-9F3E-45B0-BD6B-E425F835C18E}"/>
              </a:ext>
            </a:extLst>
          </p:cNvPr>
          <p:cNvCxnSpPr>
            <a:endCxn id="4" idx="1"/>
          </p:cNvCxnSpPr>
          <p:nvPr/>
        </p:nvCxnSpPr>
        <p:spPr>
          <a:xfrm flipV="1">
            <a:off x="6821083" y="1129820"/>
            <a:ext cx="414604" cy="43204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8" name="图片 7">
            <a:extLst>
              <a:ext uri="{FF2B5EF4-FFF2-40B4-BE49-F238E27FC236}">
                <a16:creationId xmlns:a16="http://schemas.microsoft.com/office/drawing/2014/main" id="{5EF590A1-AAC7-4C74-A1FA-246CB50162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8193" y="1822317"/>
            <a:ext cx="5182310" cy="172877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7344122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1">
            <a:extLst>
              <a:ext uri="{FF2B5EF4-FFF2-40B4-BE49-F238E27FC236}">
                <a16:creationId xmlns:a16="http://schemas.microsoft.com/office/drawing/2014/main" id="{2FE85A36-A4ED-42A4-8319-EC9A973AC48E}"/>
              </a:ext>
            </a:extLst>
          </p:cNvPr>
          <p:cNvSpPr txBox="1">
            <a:spLocks/>
          </p:cNvSpPr>
          <p:nvPr/>
        </p:nvSpPr>
        <p:spPr bwMode="auto">
          <a:xfrm>
            <a:off x="609600" y="609601"/>
            <a:ext cx="8210872" cy="52511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楷体_GB2312"/>
                <a:ea typeface="楷体_GB2312"/>
                <a:cs typeface="楷体_GB231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楷体_GB2312"/>
                <a:ea typeface="楷体_GB2312"/>
                <a:cs typeface="楷体_GB231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楷体_GB2312"/>
                <a:ea typeface="楷体_GB2312"/>
                <a:cs typeface="楷体_GB231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楷体_GB2312"/>
                <a:ea typeface="楷体_GB2312"/>
                <a:cs typeface="楷体_GB231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楷体_GB2312"/>
                <a:ea typeface="楷体_GB2312"/>
                <a:cs typeface="楷体_GB231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楷体_GB2312"/>
                <a:ea typeface="楷体_GB2312"/>
                <a:cs typeface="楷体_GB231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楷体_GB2312"/>
                <a:ea typeface="楷体_GB2312"/>
                <a:cs typeface="楷体_GB231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楷体_GB2312"/>
                <a:ea typeface="楷体_GB2312"/>
                <a:cs typeface="楷体_GB231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003399"/>
                </a:solidFill>
                <a:effectLst/>
                <a:uLnTx/>
                <a:uFillTx/>
                <a:ea typeface="楷体_GB2312"/>
              </a:rPr>
              <a:t>Chang, Yi-Wei, et al. "A Novel Computer-Aided-Diagnosis System for Breast Ultrasound Images Based on BI-RADS Categories." Applied Sciences 10.5 (2020): 1830.</a:t>
            </a:r>
          </a:p>
          <a:p>
            <a:pPr lvl="0">
              <a:defRPr/>
            </a:pP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003399"/>
                </a:solidFill>
                <a:effectLst/>
                <a:uLnTx/>
                <a:uFillTx/>
                <a:ea typeface="楷体_GB2312"/>
              </a:rPr>
              <a:t>IF: </a:t>
            </a:r>
            <a:r>
              <a:rPr lang="en-US" altLang="zh-CN" sz="1400" kern="0" dirty="0">
                <a:solidFill>
                  <a:srgbClr val="003399"/>
                </a:solidFill>
                <a:ea typeface="楷体_GB2312"/>
              </a:rPr>
              <a:t>2.480 Q2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003399"/>
              </a:solidFill>
              <a:effectLst/>
              <a:uLnTx/>
              <a:uFillTx/>
              <a:ea typeface="楷体_GB2312"/>
            </a:endParaRPr>
          </a:p>
        </p:txBody>
      </p:sp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57134A1D-2C87-475D-8797-FA9C99875969}"/>
              </a:ext>
            </a:extLst>
          </p:cNvPr>
          <p:cNvSpPr txBox="1">
            <a:spLocks/>
          </p:cNvSpPr>
          <p:nvPr/>
        </p:nvSpPr>
        <p:spPr bwMode="auto">
          <a:xfrm>
            <a:off x="525508" y="1268761"/>
            <a:ext cx="7698412" cy="64807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rgbClr val="002673"/>
                </a:solidFill>
                <a:latin typeface="+mn-lt"/>
                <a:ea typeface="+mn-ea"/>
                <a:cs typeface="+mn-cs"/>
              </a:defRPr>
            </a:lvl1pPr>
            <a:lvl2pPr marL="669925" indent="-32575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q"/>
              <a:defRPr sz="2400">
                <a:solidFill>
                  <a:srgbClr val="002673"/>
                </a:solidFill>
                <a:latin typeface="+mn-lt"/>
                <a:ea typeface="+mn-ea"/>
                <a:cs typeface="+mn-cs"/>
              </a:defRPr>
            </a:lvl2pPr>
            <a:lvl3pPr marL="1022350" indent="-35115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rgbClr val="002673"/>
                </a:solidFill>
                <a:latin typeface="+mn-lt"/>
                <a:ea typeface="+mn-ea"/>
                <a:cs typeface="+mn-cs"/>
              </a:defRPr>
            </a:lvl3pPr>
            <a:lvl4pPr marL="1339850" indent="-31623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q"/>
              <a:defRPr sz="2400">
                <a:solidFill>
                  <a:srgbClr val="002673"/>
                </a:solidFill>
                <a:latin typeface="+mn-lt"/>
                <a:ea typeface="+mn-ea"/>
                <a:cs typeface="+mn-cs"/>
              </a:defRPr>
            </a:lvl4pPr>
            <a:lvl5pPr marL="1681480" indent="-3397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§"/>
              <a:defRPr sz="2400">
                <a:solidFill>
                  <a:srgbClr val="002673"/>
                </a:solidFill>
                <a:latin typeface="+mn-lt"/>
                <a:ea typeface="+mn-ea"/>
                <a:cs typeface="+mn-cs"/>
              </a:defRPr>
            </a:lvl5pPr>
            <a:lvl6pPr marL="2138680" indent="-3397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§"/>
              <a:defRPr sz="2400">
                <a:solidFill>
                  <a:srgbClr val="002673"/>
                </a:solidFill>
                <a:latin typeface="+mn-lt"/>
                <a:ea typeface="+mn-ea"/>
                <a:cs typeface="+mn-cs"/>
              </a:defRPr>
            </a:lvl6pPr>
            <a:lvl7pPr marL="2595880" indent="-3397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§"/>
              <a:defRPr sz="2400">
                <a:solidFill>
                  <a:srgbClr val="002673"/>
                </a:solidFill>
                <a:latin typeface="+mn-lt"/>
                <a:ea typeface="+mn-ea"/>
                <a:cs typeface="+mn-cs"/>
              </a:defRPr>
            </a:lvl7pPr>
            <a:lvl8pPr marL="3053080" indent="-3397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§"/>
              <a:defRPr sz="2400">
                <a:solidFill>
                  <a:srgbClr val="002673"/>
                </a:solidFill>
                <a:latin typeface="+mn-lt"/>
                <a:ea typeface="+mn-ea"/>
                <a:cs typeface="+mn-cs"/>
              </a:defRPr>
            </a:lvl8pPr>
            <a:lvl9pPr marL="3510280" indent="-3397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§"/>
              <a:defRPr sz="2400">
                <a:solidFill>
                  <a:srgbClr val="002673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99"/>
              </a:buClr>
              <a:buSzPct val="65000"/>
              <a:buFont typeface="Wingdings" panose="05000000000000000000" pitchFamily="2" charset="2"/>
              <a:buChar char="n"/>
              <a:tabLst/>
              <a:defRPr/>
            </a:pPr>
            <a:r>
              <a:rPr kumimoji="0" lang="en-US" altLang="zh-CN" sz="1050" b="0" i="0" u="none" strike="noStrike" kern="0" cap="none" spc="0" normalizeH="0" baseline="0" noProof="0" dirty="0">
                <a:ln>
                  <a:noFill/>
                </a:ln>
                <a:solidFill>
                  <a:srgbClr val="002673"/>
                </a:solidFill>
                <a:effectLst/>
                <a:uLnTx/>
                <a:uFillTx/>
                <a:ea typeface="楷体_GB2312"/>
              </a:rPr>
              <a:t>Cited by 0, BIRADS  Classification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99"/>
              </a:buClr>
              <a:buSzPct val="65000"/>
              <a:buFont typeface="Wingdings" panose="05000000000000000000" pitchFamily="2" charset="2"/>
              <a:buChar char="n"/>
              <a:tabLst/>
              <a:defRPr/>
            </a:pPr>
            <a:r>
              <a:rPr kumimoji="0" lang="en-US" altLang="zh-CN" sz="1050" b="0" i="0" u="none" strike="noStrike" kern="0" cap="none" spc="0" normalizeH="0" baseline="0" noProof="0" dirty="0">
                <a:ln>
                  <a:noFill/>
                </a:ln>
                <a:solidFill>
                  <a:srgbClr val="002673"/>
                </a:solidFill>
                <a:effectLst/>
                <a:uLnTx/>
                <a:uFillTx/>
                <a:ea typeface="楷体_GB2312"/>
              </a:rPr>
              <a:t>Dataset :   151=72  (malignant) + 79 (benign), BIRADS</a:t>
            </a:r>
          </a:p>
        </p:txBody>
      </p:sp>
      <p:pic>
        <p:nvPicPr>
          <p:cNvPr id="11" name="图片 10" descr="手机屏幕截图&#10;&#10;描述已自动生成">
            <a:extLst>
              <a:ext uri="{FF2B5EF4-FFF2-40B4-BE49-F238E27FC236}">
                <a16:creationId xmlns:a16="http://schemas.microsoft.com/office/drawing/2014/main" id="{46C06ECF-770D-4B53-9798-3D0EA72D408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399" y="1926441"/>
            <a:ext cx="4699755" cy="3014728"/>
          </a:xfrm>
          <a:prstGeom prst="rect">
            <a:avLst/>
          </a:prstGeom>
        </p:spPr>
      </p:pic>
      <p:pic>
        <p:nvPicPr>
          <p:cNvPr id="15" name="图片 14" descr="手机屏幕截图&#10;&#10;描述已自动生成">
            <a:extLst>
              <a:ext uri="{FF2B5EF4-FFF2-40B4-BE49-F238E27FC236}">
                <a16:creationId xmlns:a16="http://schemas.microsoft.com/office/drawing/2014/main" id="{E727D995-5B10-42BC-9F9B-1B223AADB82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4407" y="1916833"/>
            <a:ext cx="5801020" cy="3162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3416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C3423C6-574A-400C-A521-4BA9E277B0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7863" y="340067"/>
            <a:ext cx="4577512" cy="294268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图片 3" descr="手机屏幕截图&#10;&#10;描述已自动生成">
            <a:extLst>
              <a:ext uri="{FF2B5EF4-FFF2-40B4-BE49-F238E27FC236}">
                <a16:creationId xmlns:a16="http://schemas.microsoft.com/office/drawing/2014/main" id="{F6420853-084E-4F69-9B60-AAB268B7E8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267" y="3820710"/>
            <a:ext cx="5972211" cy="2688001"/>
          </a:xfrm>
          <a:prstGeom prst="rect">
            <a:avLst/>
          </a:prstGeom>
        </p:spPr>
      </p:pic>
      <p:pic>
        <p:nvPicPr>
          <p:cNvPr id="10" name="图片 9" descr="手机屏幕截图&#10;&#10;描述已自动生成">
            <a:extLst>
              <a:ext uri="{FF2B5EF4-FFF2-40B4-BE49-F238E27FC236}">
                <a16:creationId xmlns:a16="http://schemas.microsoft.com/office/drawing/2014/main" id="{98E6F820-83B0-4121-B39F-E559527F2B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219" y="98212"/>
            <a:ext cx="4395513" cy="2537078"/>
          </a:xfrm>
          <a:prstGeom prst="rect">
            <a:avLst/>
          </a:prstGeom>
        </p:spPr>
      </p:pic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60F2B41E-ED0C-425A-BE08-58430A8008DE}"/>
              </a:ext>
            </a:extLst>
          </p:cNvPr>
          <p:cNvCxnSpPr>
            <a:cxnSpLocks/>
          </p:cNvCxnSpPr>
          <p:nvPr/>
        </p:nvCxnSpPr>
        <p:spPr>
          <a:xfrm flipH="1">
            <a:off x="2595533" y="1347702"/>
            <a:ext cx="3918857" cy="253707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68F55452-2C77-4941-9E57-6394BCBF54A4}"/>
              </a:ext>
            </a:extLst>
          </p:cNvPr>
          <p:cNvCxnSpPr>
            <a:cxnSpLocks/>
          </p:cNvCxnSpPr>
          <p:nvPr/>
        </p:nvCxnSpPr>
        <p:spPr>
          <a:xfrm flipH="1">
            <a:off x="4128999" y="2044621"/>
            <a:ext cx="2385391" cy="18288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633F1B97-C03A-487E-B785-88D624D05F4F}"/>
              </a:ext>
            </a:extLst>
          </p:cNvPr>
          <p:cNvCxnSpPr>
            <a:endCxn id="10" idx="2"/>
          </p:cNvCxnSpPr>
          <p:nvPr/>
        </p:nvCxnSpPr>
        <p:spPr>
          <a:xfrm flipV="1">
            <a:off x="2470584" y="2635290"/>
            <a:ext cx="50392" cy="11854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3" name="图片 22" descr="图片包含 照片, 窗户, 室内, 水&#10;&#10;描述已自动生成">
            <a:extLst>
              <a:ext uri="{FF2B5EF4-FFF2-40B4-BE49-F238E27FC236}">
                <a16:creationId xmlns:a16="http://schemas.microsoft.com/office/drawing/2014/main" id="{BB861109-AE9A-4A68-9B2A-DD7E8F0DAF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6589" y="4022929"/>
            <a:ext cx="5885411" cy="2222682"/>
          </a:xfrm>
          <a:prstGeom prst="rect">
            <a:avLst/>
          </a:prstGeom>
        </p:spPr>
      </p:pic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79D9B936-2420-4F45-8217-5188A56ACC9E}"/>
              </a:ext>
            </a:extLst>
          </p:cNvPr>
          <p:cNvCxnSpPr/>
          <p:nvPr/>
        </p:nvCxnSpPr>
        <p:spPr>
          <a:xfrm>
            <a:off x="6031632" y="4411378"/>
            <a:ext cx="31784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91978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游戏机, 文字, 地图&#10;&#10;描述已自动生成">
            <a:extLst>
              <a:ext uri="{FF2B5EF4-FFF2-40B4-BE49-F238E27FC236}">
                <a16:creationId xmlns:a16="http://schemas.microsoft.com/office/drawing/2014/main" id="{67C60B94-2A2F-4224-A881-9FA7864D37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4383" y="0"/>
            <a:ext cx="4416120" cy="4401264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132C0104-D3A9-406A-B3CB-CF8A379E2F08}"/>
              </a:ext>
            </a:extLst>
          </p:cNvPr>
          <p:cNvSpPr txBox="1"/>
          <p:nvPr/>
        </p:nvSpPr>
        <p:spPr>
          <a:xfrm>
            <a:off x="183216" y="3128675"/>
            <a:ext cx="8728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002673"/>
                </a:solidFill>
                <a:latin typeface="+mn-ea"/>
              </a:rPr>
              <a:t>GLCM</a:t>
            </a:r>
            <a:endParaRPr lang="zh-CN" altLang="en-US" b="1" dirty="0">
              <a:solidFill>
                <a:srgbClr val="002673"/>
              </a:solidFill>
              <a:latin typeface="+mn-ea"/>
            </a:endParaRPr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BBD96108-F777-4009-8C1E-A21D63C999A9}"/>
              </a:ext>
            </a:extLst>
          </p:cNvPr>
          <p:cNvCxnSpPr>
            <a:cxnSpLocks/>
          </p:cNvCxnSpPr>
          <p:nvPr/>
        </p:nvCxnSpPr>
        <p:spPr>
          <a:xfrm flipH="1">
            <a:off x="1178454" y="3304051"/>
            <a:ext cx="1002476" cy="929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2" name="图片 11" descr="手机屏幕截图&#10;&#10;描述已自动生成">
            <a:extLst>
              <a:ext uri="{FF2B5EF4-FFF2-40B4-BE49-F238E27FC236}">
                <a16:creationId xmlns:a16="http://schemas.microsoft.com/office/drawing/2014/main" id="{F176CDC6-538B-42E6-A7FF-301268A3E6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7163" y="119749"/>
            <a:ext cx="4775394" cy="3703812"/>
          </a:xfrm>
          <a:prstGeom prst="rect">
            <a:avLst/>
          </a:prstGeom>
        </p:spPr>
      </p:pic>
      <p:pic>
        <p:nvPicPr>
          <p:cNvPr id="13" name="图片 12" descr="地图上有字&#10;&#10;描述已自动生成">
            <a:extLst>
              <a:ext uri="{FF2B5EF4-FFF2-40B4-BE49-F238E27FC236}">
                <a16:creationId xmlns:a16="http://schemas.microsoft.com/office/drawing/2014/main" id="{188353F0-5E21-44F2-A659-BB33BABAF7F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4624" y="4999668"/>
            <a:ext cx="3489082" cy="1680605"/>
          </a:xfrm>
          <a:prstGeom prst="rect">
            <a:avLst/>
          </a:prstGeom>
        </p:spPr>
      </p:pic>
      <p:pic>
        <p:nvPicPr>
          <p:cNvPr id="14" name="图片 13" descr="地图上有字&#10;&#10;描述已自动生成">
            <a:extLst>
              <a:ext uri="{FF2B5EF4-FFF2-40B4-BE49-F238E27FC236}">
                <a16:creationId xmlns:a16="http://schemas.microsoft.com/office/drawing/2014/main" id="{7677536F-80D8-4731-A448-A6ED1F83C97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8833" y="5129804"/>
            <a:ext cx="2277710" cy="1715055"/>
          </a:xfrm>
          <a:prstGeom prst="rect">
            <a:avLst/>
          </a:prstGeom>
        </p:spPr>
      </p:pic>
      <p:pic>
        <p:nvPicPr>
          <p:cNvPr id="15" name="图片 14" descr="图片包含 游戏机&#10;&#10;描述已自动生成">
            <a:extLst>
              <a:ext uri="{FF2B5EF4-FFF2-40B4-BE49-F238E27FC236}">
                <a16:creationId xmlns:a16="http://schemas.microsoft.com/office/drawing/2014/main" id="{12654CE3-B22B-4B43-8D2B-53707FE5EEE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1071" y="5388066"/>
            <a:ext cx="2086092" cy="1403980"/>
          </a:xfrm>
          <a:prstGeom prst="rect">
            <a:avLst/>
          </a:prstGeom>
        </p:spPr>
      </p:pic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3A547B3E-17FC-4877-A3D0-E2C128696F43}"/>
              </a:ext>
            </a:extLst>
          </p:cNvPr>
          <p:cNvCxnSpPr>
            <a:endCxn id="15" idx="0"/>
          </p:cNvCxnSpPr>
          <p:nvPr/>
        </p:nvCxnSpPr>
        <p:spPr>
          <a:xfrm flipH="1">
            <a:off x="4904117" y="2930624"/>
            <a:ext cx="2479237" cy="245744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3AE4D573-0D03-418A-9C3A-86DF55ADE5DD}"/>
              </a:ext>
            </a:extLst>
          </p:cNvPr>
          <p:cNvCxnSpPr>
            <a:endCxn id="14" idx="0"/>
          </p:cNvCxnSpPr>
          <p:nvPr/>
        </p:nvCxnSpPr>
        <p:spPr>
          <a:xfrm flipH="1">
            <a:off x="7327688" y="3061252"/>
            <a:ext cx="947348" cy="206855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F0FEC963-2BC5-40B1-85BD-F394204E1D03}"/>
              </a:ext>
            </a:extLst>
          </p:cNvPr>
          <p:cNvCxnSpPr>
            <a:endCxn id="13" idx="0"/>
          </p:cNvCxnSpPr>
          <p:nvPr/>
        </p:nvCxnSpPr>
        <p:spPr>
          <a:xfrm flipH="1">
            <a:off x="10339165" y="3072611"/>
            <a:ext cx="438452" cy="192705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638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AD907F2D-5A81-4B66-ABE1-19D188E554D6}"/>
              </a:ext>
            </a:extLst>
          </p:cNvPr>
          <p:cNvSpPr/>
          <p:nvPr/>
        </p:nvSpPr>
        <p:spPr>
          <a:xfrm>
            <a:off x="1005830" y="313711"/>
            <a:ext cx="11000127" cy="67403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BIRADS </a:t>
            </a:r>
            <a:r>
              <a:rPr lang="zh-CN" altLang="en-US" dirty="0"/>
              <a:t>分类方式总结</a:t>
            </a:r>
            <a:endParaRPr lang="en-US" altLang="zh-CN" dirty="0"/>
          </a:p>
          <a:p>
            <a:r>
              <a:rPr lang="en-US" altLang="zh-CN" dirty="0"/>
              <a:t>1.</a:t>
            </a:r>
          </a:p>
          <a:p>
            <a:r>
              <a:rPr lang="en-US" altLang="zh-CN" dirty="0"/>
              <a:t>The BI-RADS categories were validated by histopathological classes and have the following nomenclatures:</a:t>
            </a:r>
          </a:p>
          <a:p>
            <a:r>
              <a:rPr lang="en-US" altLang="zh-CN" dirty="0"/>
              <a:t>C2, category 2 in benign cases; </a:t>
            </a:r>
          </a:p>
          <a:p>
            <a:r>
              <a:rPr lang="en-US" altLang="zh-CN" dirty="0"/>
              <a:t>C3, category 3 in benign cases; </a:t>
            </a:r>
          </a:p>
          <a:p>
            <a:r>
              <a:rPr lang="en-US" altLang="zh-CN" dirty="0"/>
              <a:t>C4b, category 4 in benign cases;</a:t>
            </a:r>
          </a:p>
          <a:p>
            <a:r>
              <a:rPr lang="en-US" altLang="zh-CN" dirty="0"/>
              <a:t>C4m, category 4 in malignant cases; </a:t>
            </a:r>
          </a:p>
          <a:p>
            <a:r>
              <a:rPr lang="en-US" altLang="zh-CN" dirty="0"/>
              <a:t>C5, category 5 in malignant cases.</a:t>
            </a:r>
          </a:p>
          <a:p>
            <a:r>
              <a:rPr lang="en-US" altLang="zh-CN" dirty="0"/>
              <a:t>2.</a:t>
            </a:r>
          </a:p>
          <a:p>
            <a:r>
              <a:rPr lang="en-US" altLang="zh-CN" dirty="0"/>
              <a:t>From these validated BI-RADS categories, the dataset was split</a:t>
            </a:r>
          </a:p>
          <a:p>
            <a:r>
              <a:rPr lang="en-US" altLang="zh-CN" dirty="0"/>
              <a:t>into three weighted BI-RADS classes denoted by y w ∈ {1, 2, 3}, where label 1 indicates the benign class (C2),</a:t>
            </a:r>
          </a:p>
          <a:p>
            <a:r>
              <a:rPr lang="en-US" altLang="zh-CN" dirty="0"/>
              <a:t>label 2 denotes the probably benign class (C3 and C4b)</a:t>
            </a:r>
          </a:p>
          <a:p>
            <a:r>
              <a:rPr lang="en-US" altLang="zh-CN" dirty="0"/>
              <a:t>label 3 is reserved for the malignant class (C4m and C5).</a:t>
            </a:r>
          </a:p>
          <a:p>
            <a:r>
              <a:rPr lang="en-US" altLang="zh-CN" dirty="0"/>
              <a:t>3.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4. Category 2; Category 3; Category 4; Category 5;</a:t>
            </a:r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B506243-72F3-42F6-9031-EA626C497B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0778" y="4219590"/>
            <a:ext cx="4890358" cy="1821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5482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056E5D58-BD54-449B-B23D-F30C5A35DA17}"/>
              </a:ext>
            </a:extLst>
          </p:cNvPr>
          <p:cNvSpPr txBox="1"/>
          <p:nvPr/>
        </p:nvSpPr>
        <p:spPr>
          <a:xfrm>
            <a:off x="1113183" y="460040"/>
            <a:ext cx="1062067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/>
              <a:t>感想</a:t>
            </a:r>
            <a:endParaRPr lang="en-US" altLang="zh-CN" b="1" dirty="0"/>
          </a:p>
          <a:p>
            <a:pPr algn="ctr"/>
            <a:endParaRPr lang="en-US" altLang="zh-CN" dirty="0"/>
          </a:p>
          <a:p>
            <a:pPr marL="342900" indent="-342900">
              <a:buFont typeface="+mj-lt"/>
              <a:buAutoNum type="arabicPeriod"/>
            </a:pPr>
            <a:r>
              <a:rPr lang="zh-CN" altLang="en-US" dirty="0"/>
              <a:t>做乳腺肿块分类的问题：其分割的信息也有影响</a:t>
            </a:r>
            <a:endParaRPr lang="en-US" altLang="zh-CN" dirty="0"/>
          </a:p>
          <a:p>
            <a:pPr marL="342900" indent="-342900">
              <a:buFont typeface="+mj-lt"/>
              <a:buAutoNum type="arabicPeriod"/>
            </a:pPr>
            <a:endParaRPr lang="en-US" altLang="zh-CN" dirty="0"/>
          </a:p>
          <a:p>
            <a:pPr marL="342900" indent="-342900">
              <a:buFont typeface="+mj-lt"/>
              <a:buAutoNum type="arabicPeriod"/>
            </a:pPr>
            <a:r>
              <a:rPr lang="zh-CN" altLang="en-US" dirty="0"/>
              <a:t>分割出的肿块及肿块周围区域的信息也可能有影响</a:t>
            </a:r>
            <a:r>
              <a:rPr lang="zh-CN" altLang="en-US"/>
              <a:t>，需要实验验证</a:t>
            </a:r>
            <a:endParaRPr lang="en-US" altLang="zh-CN" dirty="0"/>
          </a:p>
          <a:p>
            <a:pPr marL="342900" indent="-342900">
              <a:buFont typeface="+mj-lt"/>
              <a:buAutoNum type="arabicPeriod"/>
            </a:pPr>
            <a:endParaRPr lang="en-US" altLang="zh-CN" dirty="0"/>
          </a:p>
          <a:p>
            <a:pPr marL="342900" indent="-342900">
              <a:buFont typeface="+mj-lt"/>
              <a:buAutoNum type="arabicPeriod"/>
            </a:pPr>
            <a:r>
              <a:rPr lang="en-US" altLang="zh-CN" dirty="0"/>
              <a:t>BIRADS </a:t>
            </a:r>
            <a:r>
              <a:rPr lang="zh-CN" altLang="en-US" dirty="0"/>
              <a:t>信息作为输入信息，还是作为监督信息对肿块的良恶性分类的提升更大，需要更多的讨论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3297218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手机屏幕截图&#10;&#10;描述已自动生成">
            <a:extLst>
              <a:ext uri="{FF2B5EF4-FFF2-40B4-BE49-F238E27FC236}">
                <a16:creationId xmlns:a16="http://schemas.microsoft.com/office/drawing/2014/main" id="{4E85F17A-5C55-43F8-A4FA-329A423EFA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3118" y="1297553"/>
            <a:ext cx="7337445" cy="5123126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C9E013C9-95D2-422C-B23F-0A8282FCF393}"/>
              </a:ext>
            </a:extLst>
          </p:cNvPr>
          <p:cNvSpPr/>
          <p:nvPr/>
        </p:nvSpPr>
        <p:spPr>
          <a:xfrm>
            <a:off x="1925352" y="622997"/>
            <a:ext cx="6707493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50" kern="0" dirty="0">
                <a:solidFill>
                  <a:srgbClr val="002673"/>
                </a:solidFill>
                <a:latin typeface="+mj-lt"/>
                <a:cs typeface="+mj-cs"/>
              </a:rPr>
              <a:t>BI-RADS</a:t>
            </a:r>
            <a:r>
              <a:rPr lang="zh-CN" altLang="en-US" sz="1050" kern="0" dirty="0">
                <a:solidFill>
                  <a:srgbClr val="002673"/>
                </a:solidFill>
                <a:latin typeface="+mj-lt"/>
                <a:cs typeface="+mj-cs"/>
              </a:rPr>
              <a:t>是英文 </a:t>
            </a:r>
            <a:r>
              <a:rPr lang="en-US" altLang="zh-CN" sz="1050" kern="0" dirty="0">
                <a:solidFill>
                  <a:srgbClr val="002673"/>
                </a:solidFill>
                <a:latin typeface="+mj-lt"/>
                <a:cs typeface="+mj-cs"/>
              </a:rPr>
              <a:t>Breast Imaging Reporting and Data System </a:t>
            </a:r>
            <a:r>
              <a:rPr lang="zh-CN" altLang="en-US" sz="1050" kern="0" dirty="0">
                <a:solidFill>
                  <a:srgbClr val="002673"/>
                </a:solidFill>
                <a:latin typeface="+mj-lt"/>
                <a:cs typeface="+mj-cs"/>
              </a:rPr>
              <a:t>的简称，是 美国放射协会（ </a:t>
            </a:r>
            <a:r>
              <a:rPr lang="en-US" altLang="zh-CN" sz="1050" kern="0" dirty="0">
                <a:solidFill>
                  <a:srgbClr val="002673"/>
                </a:solidFill>
                <a:latin typeface="+mj-lt"/>
                <a:cs typeface="+mj-cs"/>
              </a:rPr>
              <a:t>ACR</a:t>
            </a:r>
            <a:r>
              <a:rPr lang="zh-CN" altLang="en-US" sz="1050" kern="0" dirty="0">
                <a:solidFill>
                  <a:srgbClr val="002673"/>
                </a:solidFill>
                <a:latin typeface="+mj-lt"/>
                <a:cs typeface="+mj-cs"/>
              </a:rPr>
              <a:t>）于</a:t>
            </a:r>
            <a:r>
              <a:rPr lang="en-US" altLang="zh-CN" sz="1050" kern="0" dirty="0">
                <a:solidFill>
                  <a:srgbClr val="002673"/>
                </a:solidFill>
                <a:latin typeface="+mj-lt"/>
                <a:cs typeface="+mj-cs"/>
              </a:rPr>
              <a:t>1992</a:t>
            </a:r>
            <a:r>
              <a:rPr lang="zh-CN" altLang="en-US" sz="1050" kern="0" dirty="0">
                <a:solidFill>
                  <a:srgbClr val="002673"/>
                </a:solidFill>
                <a:latin typeface="+mj-lt"/>
                <a:cs typeface="+mj-cs"/>
              </a:rPr>
              <a:t>年建立并推荐的“乳腺影像报告和数据系统”，规范了</a:t>
            </a:r>
            <a:r>
              <a:rPr lang="en-US" altLang="zh-CN" sz="1050" kern="0" dirty="0">
                <a:solidFill>
                  <a:srgbClr val="002673"/>
                </a:solidFill>
                <a:latin typeface="+mj-lt"/>
                <a:cs typeface="+mj-cs"/>
              </a:rPr>
              <a:t>X</a:t>
            </a:r>
            <a:r>
              <a:rPr lang="zh-CN" altLang="en-US" sz="1050" kern="0" dirty="0">
                <a:solidFill>
                  <a:srgbClr val="002673"/>
                </a:solidFill>
                <a:latin typeface="+mj-lt"/>
                <a:cs typeface="+mj-cs"/>
              </a:rPr>
              <a:t>线影像报告的术语，</a:t>
            </a:r>
            <a:r>
              <a:rPr lang="en-US" altLang="zh-CN" sz="1050" kern="0" dirty="0">
                <a:solidFill>
                  <a:srgbClr val="002673"/>
                </a:solidFill>
                <a:latin typeface="+mj-lt"/>
                <a:cs typeface="+mj-cs"/>
              </a:rPr>
              <a:t>2003</a:t>
            </a:r>
            <a:r>
              <a:rPr lang="zh-CN" altLang="en-US" sz="1050" kern="0" dirty="0">
                <a:solidFill>
                  <a:srgbClr val="002673"/>
                </a:solidFill>
                <a:latin typeface="+mj-lt"/>
                <a:cs typeface="+mj-cs"/>
              </a:rPr>
              <a:t>年又增加了超声和磁共振的内容，便于各个影像学之间进行比较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073DCDAA-7E00-4FCF-A0A1-BB8401DAA1AB}"/>
              </a:ext>
            </a:extLst>
          </p:cNvPr>
          <p:cNvSpPr txBox="1"/>
          <p:nvPr/>
        </p:nvSpPr>
        <p:spPr>
          <a:xfrm>
            <a:off x="295334" y="130629"/>
            <a:ext cx="13971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主题简介</a:t>
            </a:r>
          </a:p>
        </p:txBody>
      </p:sp>
    </p:spTree>
    <p:extLst>
      <p:ext uri="{BB962C8B-B14F-4D97-AF65-F5344CB8AC3E}">
        <p14:creationId xmlns:p14="http://schemas.microsoft.com/office/powerpoint/2010/main" val="14519876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>
            <a:extLst>
              <a:ext uri="{FF2B5EF4-FFF2-40B4-BE49-F238E27FC236}">
                <a16:creationId xmlns:a16="http://schemas.microsoft.com/office/drawing/2014/main" id="{28EAD1E0-75F2-44A5-ACF4-870AF9D4696B}"/>
              </a:ext>
            </a:extLst>
          </p:cNvPr>
          <p:cNvSpPr>
            <a:spLocks noGrp="1"/>
          </p:cNvSpPr>
          <p:nvPr/>
        </p:nvSpPr>
        <p:spPr bwMode="auto">
          <a:xfrm>
            <a:off x="2061592" y="640235"/>
            <a:ext cx="8210872" cy="52511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楷体_GB2312"/>
                <a:ea typeface="楷体_GB2312"/>
                <a:cs typeface="楷体_GB231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楷体_GB2312"/>
                <a:ea typeface="楷体_GB2312"/>
                <a:cs typeface="楷体_GB231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楷体_GB2312"/>
                <a:ea typeface="楷体_GB2312"/>
                <a:cs typeface="楷体_GB231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楷体_GB2312"/>
                <a:ea typeface="楷体_GB2312"/>
                <a:cs typeface="楷体_GB231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楷体_GB2312"/>
                <a:ea typeface="楷体_GB2312"/>
                <a:cs typeface="楷体_GB231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楷体_GB2312"/>
                <a:ea typeface="楷体_GB2312"/>
                <a:cs typeface="楷体_GB231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楷体_GB2312"/>
                <a:ea typeface="楷体_GB2312"/>
                <a:cs typeface="楷体_GB231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楷体_GB2312"/>
                <a:ea typeface="楷体_GB2312"/>
                <a:cs typeface="楷体_GB231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rgbClr val="003399"/>
                </a:solidFill>
                <a:effectLst/>
                <a:uLnTx/>
                <a:uFillTx/>
                <a:ea typeface="楷体_GB2312"/>
              </a:rPr>
              <a:t>Huang, </a:t>
            </a:r>
            <a:r>
              <a:rPr kumimoji="0" lang="en-US" altLang="zh-CN" sz="1400" b="1" i="0" u="none" strike="noStrike" kern="0" cap="none" spc="0" normalizeH="0" baseline="0" noProof="0" dirty="0" err="1">
                <a:ln>
                  <a:noFill/>
                </a:ln>
                <a:solidFill>
                  <a:srgbClr val="003399"/>
                </a:solidFill>
                <a:effectLst/>
                <a:uLnTx/>
                <a:uFillTx/>
                <a:ea typeface="楷体_GB2312"/>
              </a:rPr>
              <a:t>Qinghua</a:t>
            </a:r>
            <a:r>
              <a:rPr kumimoji="0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rgbClr val="003399"/>
                </a:solidFill>
                <a:effectLst/>
                <a:uLnTx/>
                <a:uFillTx/>
                <a:ea typeface="楷体_GB2312"/>
              </a:rPr>
              <a:t>, Fan Zhang, and </a:t>
            </a:r>
            <a:r>
              <a:rPr kumimoji="0" lang="en-US" altLang="zh-CN" sz="1400" b="1" i="0" u="none" strike="noStrike" kern="0" cap="none" spc="0" normalizeH="0" baseline="0" noProof="0" dirty="0" err="1">
                <a:ln>
                  <a:noFill/>
                </a:ln>
                <a:solidFill>
                  <a:srgbClr val="003399"/>
                </a:solidFill>
                <a:effectLst/>
                <a:uLnTx/>
                <a:uFillTx/>
                <a:ea typeface="楷体_GB2312"/>
              </a:rPr>
              <a:t>Xuelong</a:t>
            </a:r>
            <a:r>
              <a:rPr kumimoji="0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rgbClr val="003399"/>
                </a:solidFill>
                <a:effectLst/>
                <a:uLnTx/>
                <a:uFillTx/>
                <a:ea typeface="楷体_GB2312"/>
              </a:rPr>
              <a:t> Li. "Few-shot decision tree for diagnosis of ultrasound breast tumor using BI-RADS features." </a:t>
            </a:r>
            <a:r>
              <a:rPr lang="en-US" altLang="zh-CN" sz="1400" b="1" kern="0" dirty="0">
                <a:solidFill>
                  <a:srgbClr val="003399"/>
                </a:solidFill>
              </a:rPr>
              <a:t>Multimedia Tools and Applications 77.22 (2018): 29905-29918.</a:t>
            </a:r>
          </a:p>
          <a:p>
            <a:pPr lvl="0">
              <a:defRPr/>
            </a:pPr>
            <a:r>
              <a:rPr lang="en-US" altLang="zh-CN" sz="1400" b="1" kern="0" dirty="0">
                <a:solidFill>
                  <a:srgbClr val="003399"/>
                </a:solidFill>
              </a:rPr>
              <a:t>IF: 2.101 Q1</a:t>
            </a:r>
            <a:endParaRPr lang="zh-CN" altLang="en-US" sz="1400" b="1" kern="0" dirty="0">
              <a:solidFill>
                <a:srgbClr val="003399"/>
              </a:solidFill>
            </a:endParaRP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B775AAE9-78B5-4F25-A04E-3DD01BE25A29}"/>
              </a:ext>
            </a:extLst>
          </p:cNvPr>
          <p:cNvSpPr>
            <a:spLocks noGrp="1"/>
          </p:cNvSpPr>
          <p:nvPr/>
        </p:nvSpPr>
        <p:spPr bwMode="auto">
          <a:xfrm>
            <a:off x="1977500" y="1299394"/>
            <a:ext cx="8438980" cy="44545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rgbClr val="002673"/>
                </a:solidFill>
                <a:latin typeface="+mn-lt"/>
                <a:ea typeface="+mn-ea"/>
                <a:cs typeface="+mn-cs"/>
              </a:defRPr>
            </a:lvl1pPr>
            <a:lvl2pPr marL="669925" indent="-32575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q"/>
              <a:defRPr sz="2400">
                <a:solidFill>
                  <a:srgbClr val="002673"/>
                </a:solidFill>
                <a:latin typeface="+mn-lt"/>
                <a:ea typeface="+mn-ea"/>
                <a:cs typeface="+mn-cs"/>
              </a:defRPr>
            </a:lvl2pPr>
            <a:lvl3pPr marL="1022350" indent="-35115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rgbClr val="002673"/>
                </a:solidFill>
                <a:latin typeface="+mn-lt"/>
                <a:ea typeface="+mn-ea"/>
                <a:cs typeface="+mn-cs"/>
              </a:defRPr>
            </a:lvl3pPr>
            <a:lvl4pPr marL="1339850" indent="-31623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q"/>
              <a:defRPr sz="2400">
                <a:solidFill>
                  <a:srgbClr val="002673"/>
                </a:solidFill>
                <a:latin typeface="+mn-lt"/>
                <a:ea typeface="+mn-ea"/>
                <a:cs typeface="+mn-cs"/>
              </a:defRPr>
            </a:lvl4pPr>
            <a:lvl5pPr marL="1681480" indent="-3397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§"/>
              <a:defRPr sz="2400">
                <a:solidFill>
                  <a:srgbClr val="002673"/>
                </a:solidFill>
                <a:latin typeface="+mn-lt"/>
                <a:ea typeface="+mn-ea"/>
                <a:cs typeface="+mn-cs"/>
              </a:defRPr>
            </a:lvl5pPr>
            <a:lvl6pPr marL="2138680" indent="-3397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§"/>
              <a:defRPr sz="2400">
                <a:solidFill>
                  <a:srgbClr val="002673"/>
                </a:solidFill>
                <a:latin typeface="+mn-lt"/>
                <a:ea typeface="+mn-ea"/>
                <a:cs typeface="+mn-cs"/>
              </a:defRPr>
            </a:lvl6pPr>
            <a:lvl7pPr marL="2595880" indent="-3397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§"/>
              <a:defRPr sz="2400">
                <a:solidFill>
                  <a:srgbClr val="002673"/>
                </a:solidFill>
                <a:latin typeface="+mn-lt"/>
                <a:ea typeface="+mn-ea"/>
                <a:cs typeface="+mn-cs"/>
              </a:defRPr>
            </a:lvl7pPr>
            <a:lvl8pPr marL="3053080" indent="-3397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§"/>
              <a:defRPr sz="2400">
                <a:solidFill>
                  <a:srgbClr val="002673"/>
                </a:solidFill>
                <a:latin typeface="+mn-lt"/>
                <a:ea typeface="+mn-ea"/>
                <a:cs typeface="+mn-cs"/>
              </a:defRPr>
            </a:lvl8pPr>
            <a:lvl9pPr marL="3510280" indent="-3397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§"/>
              <a:defRPr sz="2400">
                <a:solidFill>
                  <a:srgbClr val="002673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99"/>
              </a:buClr>
              <a:buSzPct val="65000"/>
              <a:buFont typeface="Wingdings" panose="05000000000000000000" pitchFamily="2" charset="2"/>
              <a:buChar char="n"/>
              <a:tabLst/>
              <a:defRPr/>
            </a:pPr>
            <a:r>
              <a:rPr kumimoji="0" lang="en-US" altLang="zh-CN" sz="1050" b="0" i="0" u="none" strike="noStrike" kern="0" cap="none" spc="0" normalizeH="0" baseline="0" noProof="0" dirty="0">
                <a:ln>
                  <a:noFill/>
                </a:ln>
                <a:solidFill>
                  <a:srgbClr val="002673"/>
                </a:solidFill>
                <a:effectLst/>
                <a:uLnTx/>
                <a:uFillTx/>
                <a:ea typeface="楷体_GB2312"/>
              </a:rPr>
              <a:t>Cited by 5, Classification and Segmentation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99"/>
              </a:buClr>
              <a:buSzPct val="65000"/>
              <a:buFont typeface="Wingdings" panose="05000000000000000000" pitchFamily="2" charset="2"/>
              <a:buChar char="n"/>
              <a:tabLst/>
              <a:defRPr/>
            </a:pPr>
            <a:r>
              <a:rPr kumimoji="0" lang="en-US" altLang="zh-CN" sz="1050" b="0" i="0" u="none" strike="noStrike" kern="0" cap="none" spc="0" normalizeH="0" baseline="0" noProof="0" dirty="0">
                <a:ln>
                  <a:noFill/>
                </a:ln>
                <a:solidFill>
                  <a:srgbClr val="002673"/>
                </a:solidFill>
                <a:effectLst/>
                <a:uLnTx/>
                <a:uFillTx/>
                <a:ea typeface="楷体_GB2312"/>
              </a:rPr>
              <a:t>Dataset</a:t>
            </a:r>
            <a:r>
              <a:rPr kumimoji="0" lang="zh-CN" alt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002673"/>
                </a:solidFill>
                <a:effectLst/>
                <a:uLnTx/>
                <a:uFillTx/>
                <a:ea typeface="楷体_GB2312"/>
              </a:rPr>
              <a:t>：</a:t>
            </a:r>
            <a:r>
              <a:rPr kumimoji="0" lang="en-US" altLang="zh-CN" sz="1050" b="0" i="0" u="none" strike="noStrike" kern="0" cap="none" spc="0" normalizeH="0" baseline="0" noProof="0" dirty="0">
                <a:ln>
                  <a:noFill/>
                </a:ln>
                <a:solidFill>
                  <a:srgbClr val="002673"/>
                </a:solidFill>
                <a:effectLst/>
                <a:uLnTx/>
                <a:uFillTx/>
                <a:ea typeface="楷体_GB2312"/>
              </a:rPr>
              <a:t>1208=922</a:t>
            </a:r>
            <a:r>
              <a:rPr kumimoji="0" lang="zh-CN" alt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002673"/>
                </a:solidFill>
                <a:effectLst/>
                <a:uLnTx/>
                <a:uFillTx/>
                <a:ea typeface="楷体_GB2312"/>
              </a:rPr>
              <a:t>（</a:t>
            </a:r>
            <a:r>
              <a:rPr kumimoji="0" lang="en-US" altLang="zh-CN" sz="1050" b="0" i="0" u="none" strike="noStrike" kern="0" cap="none" spc="0" normalizeH="0" baseline="0" noProof="0" dirty="0">
                <a:ln>
                  <a:noFill/>
                </a:ln>
                <a:solidFill>
                  <a:srgbClr val="002673"/>
                </a:solidFill>
                <a:effectLst/>
                <a:uLnTx/>
                <a:uFillTx/>
                <a:ea typeface="楷体_GB2312"/>
              </a:rPr>
              <a:t> malignant </a:t>
            </a:r>
            <a:r>
              <a:rPr kumimoji="0" lang="zh-CN" alt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002673"/>
                </a:solidFill>
                <a:effectLst/>
                <a:uLnTx/>
                <a:uFillTx/>
                <a:ea typeface="楷体_GB2312"/>
              </a:rPr>
              <a:t>）</a:t>
            </a:r>
            <a:r>
              <a:rPr kumimoji="0" lang="en-US" altLang="zh-CN" sz="1050" b="0" i="0" u="none" strike="noStrike" kern="0" cap="none" spc="0" normalizeH="0" baseline="0" noProof="0" dirty="0">
                <a:ln>
                  <a:noFill/>
                </a:ln>
                <a:solidFill>
                  <a:srgbClr val="002673"/>
                </a:solidFill>
                <a:effectLst/>
                <a:uLnTx/>
                <a:uFillTx/>
                <a:ea typeface="楷体_GB2312"/>
              </a:rPr>
              <a:t>+286</a:t>
            </a:r>
            <a:r>
              <a:rPr kumimoji="0" lang="zh-CN" alt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002673"/>
                </a:solidFill>
                <a:effectLst/>
                <a:uLnTx/>
                <a:uFillTx/>
                <a:ea typeface="楷体_GB2312"/>
              </a:rPr>
              <a:t>（</a:t>
            </a:r>
            <a:r>
              <a:rPr kumimoji="0" lang="en-US" altLang="zh-CN" sz="1050" b="0" i="0" u="none" strike="noStrike" kern="0" cap="none" spc="0" normalizeH="0" baseline="0" noProof="0" dirty="0">
                <a:ln>
                  <a:noFill/>
                </a:ln>
                <a:solidFill>
                  <a:srgbClr val="002673"/>
                </a:solidFill>
                <a:effectLst/>
                <a:uLnTx/>
                <a:uFillTx/>
                <a:ea typeface="楷体_GB2312"/>
              </a:rPr>
              <a:t> benign </a:t>
            </a:r>
            <a:r>
              <a:rPr kumimoji="0" lang="zh-CN" alt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002673"/>
                </a:solidFill>
                <a:effectLst/>
                <a:uLnTx/>
                <a:uFillTx/>
                <a:ea typeface="楷体_GB2312"/>
              </a:rPr>
              <a:t>）</a:t>
            </a:r>
            <a:r>
              <a:rPr kumimoji="0" lang="en-US" altLang="zh-CN" sz="1050" b="0" i="0" u="none" strike="noStrike" kern="0" cap="none" spc="0" normalizeH="0" baseline="0" noProof="0" dirty="0">
                <a:ln>
                  <a:noFill/>
                </a:ln>
                <a:solidFill>
                  <a:srgbClr val="002673"/>
                </a:solidFill>
                <a:effectLst/>
                <a:uLnTx/>
                <a:uFillTx/>
                <a:ea typeface="楷体_GB2312"/>
              </a:rPr>
              <a:t>, BI-RADS</a:t>
            </a:r>
            <a:endParaRPr kumimoji="0" lang="zh-CN" altLang="en-US" sz="1050" b="0" i="0" u="none" strike="noStrike" kern="0" cap="none" spc="0" normalizeH="0" baseline="0" noProof="0" dirty="0">
              <a:ln>
                <a:noFill/>
              </a:ln>
              <a:solidFill>
                <a:srgbClr val="002673"/>
              </a:solidFill>
              <a:effectLst/>
              <a:uLnTx/>
              <a:uFillTx/>
              <a:ea typeface="楷体_GB2312"/>
            </a:endParaRPr>
          </a:p>
        </p:txBody>
      </p:sp>
      <p:pic>
        <p:nvPicPr>
          <p:cNvPr id="9" name="图片 8" descr="手机屏幕截图&#10;&#10;描述已自动生成">
            <a:extLst>
              <a:ext uri="{FF2B5EF4-FFF2-40B4-BE49-F238E27FC236}">
                <a16:creationId xmlns:a16="http://schemas.microsoft.com/office/drawing/2014/main" id="{5ABDD332-8BD6-459F-A730-AEA40DA2848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736" y="2830939"/>
            <a:ext cx="9610817" cy="2087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2026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地图上有字&#10;&#10;描述已自动生成">
            <a:extLst>
              <a:ext uri="{FF2B5EF4-FFF2-40B4-BE49-F238E27FC236}">
                <a16:creationId xmlns:a16="http://schemas.microsoft.com/office/drawing/2014/main" id="{6635A40C-81DB-4BA1-956E-CBD6FBB2B6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551" y="0"/>
            <a:ext cx="6193231" cy="509213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52E02AE-BED0-41A6-8B34-D8BA56AD7B8B}"/>
              </a:ext>
            </a:extLst>
          </p:cNvPr>
          <p:cNvSpPr txBox="1"/>
          <p:nvPr/>
        </p:nvSpPr>
        <p:spPr>
          <a:xfrm>
            <a:off x="0" y="192586"/>
            <a:ext cx="191192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kern="0" dirty="0">
                <a:solidFill>
                  <a:srgbClr val="003399"/>
                </a:solidFill>
                <a:latin typeface="+mj-lt"/>
                <a:ea typeface="楷体_GB2312"/>
                <a:cs typeface="+mj-cs"/>
              </a:rPr>
              <a:t>25features </a:t>
            </a:r>
            <a:r>
              <a:rPr lang="zh-CN" altLang="en-US" sz="1400" kern="0" dirty="0">
                <a:solidFill>
                  <a:srgbClr val="003399"/>
                </a:solidFill>
                <a:latin typeface="+mj-lt"/>
                <a:ea typeface="楷体_GB2312"/>
                <a:cs typeface="+mj-cs"/>
              </a:rPr>
              <a:t>；</a:t>
            </a:r>
            <a:endParaRPr lang="en-US" altLang="zh-CN" sz="1400" kern="0" dirty="0">
              <a:solidFill>
                <a:srgbClr val="003399"/>
              </a:solidFill>
              <a:latin typeface="+mj-lt"/>
              <a:ea typeface="楷体_GB2312"/>
              <a:cs typeface="+mj-cs"/>
            </a:endParaRPr>
          </a:p>
          <a:p>
            <a:r>
              <a:rPr lang="en-US" altLang="zh-CN" sz="1400" kern="0" dirty="0">
                <a:solidFill>
                  <a:srgbClr val="003399"/>
                </a:solidFill>
                <a:latin typeface="+mj-lt"/>
                <a:ea typeface="楷体_GB2312"/>
                <a:cs typeface="+mj-cs"/>
              </a:rPr>
              <a:t>a score ranging from 0 to 5</a:t>
            </a:r>
            <a:endParaRPr lang="zh-CN" altLang="en-US" sz="1400" kern="0" dirty="0">
              <a:solidFill>
                <a:srgbClr val="003399"/>
              </a:solidFill>
              <a:latin typeface="+mj-lt"/>
              <a:ea typeface="楷体_GB2312"/>
              <a:cs typeface="+mj-cs"/>
            </a:endParaRPr>
          </a:p>
        </p:txBody>
      </p: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7121C085-491C-4468-B009-371B2B900D61}"/>
              </a:ext>
            </a:extLst>
          </p:cNvPr>
          <p:cNvCxnSpPr>
            <a:endCxn id="6" idx="3"/>
          </p:cNvCxnSpPr>
          <p:nvPr/>
        </p:nvCxnSpPr>
        <p:spPr>
          <a:xfrm flipH="1" flipV="1">
            <a:off x="1911928" y="561918"/>
            <a:ext cx="2857091" cy="17912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3BB20880-FCC5-42E1-916C-BA9B4C806EBE}"/>
              </a:ext>
            </a:extLst>
          </p:cNvPr>
          <p:cNvSpPr txBox="1"/>
          <p:nvPr/>
        </p:nvSpPr>
        <p:spPr>
          <a:xfrm>
            <a:off x="57095" y="2003401"/>
            <a:ext cx="191192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kern="0" dirty="0">
                <a:solidFill>
                  <a:srgbClr val="003399"/>
                </a:solidFill>
                <a:latin typeface="+mj-lt"/>
                <a:ea typeface="楷体_GB2312"/>
                <a:cs typeface="+mj-cs"/>
              </a:rPr>
              <a:t>25features </a:t>
            </a:r>
            <a:r>
              <a:rPr lang="zh-CN" altLang="en-US" sz="1400" kern="0" dirty="0">
                <a:solidFill>
                  <a:srgbClr val="003399"/>
                </a:solidFill>
                <a:latin typeface="+mj-lt"/>
                <a:ea typeface="楷体_GB2312"/>
                <a:cs typeface="+mj-cs"/>
              </a:rPr>
              <a:t>；</a:t>
            </a:r>
            <a:endParaRPr lang="en-US" altLang="zh-CN" sz="1400" kern="0" dirty="0">
              <a:solidFill>
                <a:srgbClr val="003399"/>
              </a:solidFill>
              <a:latin typeface="+mj-lt"/>
              <a:ea typeface="楷体_GB2312"/>
              <a:cs typeface="+mj-cs"/>
            </a:endParaRPr>
          </a:p>
          <a:p>
            <a:r>
              <a:rPr lang="en-US" altLang="zh-CN" sz="1400" kern="0" dirty="0">
                <a:solidFill>
                  <a:srgbClr val="003399"/>
                </a:solidFill>
                <a:latin typeface="+mj-lt"/>
                <a:ea typeface="楷体_GB2312"/>
                <a:cs typeface="+mj-cs"/>
              </a:rPr>
              <a:t>a score ranging from 0 to 5</a:t>
            </a:r>
            <a:r>
              <a:rPr lang="zh-CN" altLang="en-US" sz="1400" kern="0" dirty="0">
                <a:solidFill>
                  <a:srgbClr val="003399"/>
                </a:solidFill>
                <a:latin typeface="+mj-lt"/>
                <a:ea typeface="楷体_GB2312"/>
                <a:cs typeface="+mj-cs"/>
              </a:rPr>
              <a:t>；</a:t>
            </a:r>
            <a:endParaRPr lang="en-US" altLang="zh-CN" sz="1400" kern="0" dirty="0">
              <a:solidFill>
                <a:srgbClr val="003399"/>
              </a:solidFill>
              <a:latin typeface="+mj-lt"/>
              <a:ea typeface="楷体_GB2312"/>
              <a:cs typeface="+mj-cs"/>
            </a:endParaRPr>
          </a:p>
          <a:p>
            <a:r>
              <a:rPr lang="en-US" altLang="zh-CN" sz="1400" kern="0" dirty="0">
                <a:solidFill>
                  <a:srgbClr val="003399"/>
                </a:solidFill>
                <a:latin typeface="+mj-lt"/>
                <a:ea typeface="楷体_GB2312"/>
                <a:cs typeface="+mj-cs"/>
              </a:rPr>
              <a:t>transformed by clinician</a:t>
            </a:r>
            <a:endParaRPr lang="zh-CN" altLang="en-US" sz="1400" kern="0" dirty="0">
              <a:solidFill>
                <a:srgbClr val="003399"/>
              </a:solidFill>
              <a:latin typeface="+mj-lt"/>
              <a:ea typeface="楷体_GB2312"/>
              <a:cs typeface="+mj-cs"/>
            </a:endParaRPr>
          </a:p>
        </p:txBody>
      </p: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CA63333D-8E66-4F3E-B255-075F35004845}"/>
              </a:ext>
            </a:extLst>
          </p:cNvPr>
          <p:cNvCxnSpPr>
            <a:cxnSpLocks/>
          </p:cNvCxnSpPr>
          <p:nvPr/>
        </p:nvCxnSpPr>
        <p:spPr>
          <a:xfrm flipH="1">
            <a:off x="2008780" y="2388102"/>
            <a:ext cx="2856791" cy="54523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6" name="图片 25" descr="地图上有字&#10;&#10;描述已自动生成">
            <a:extLst>
              <a:ext uri="{FF2B5EF4-FFF2-40B4-BE49-F238E27FC236}">
                <a16:creationId xmlns:a16="http://schemas.microsoft.com/office/drawing/2014/main" id="{120A0EC2-8F12-43A0-BCAF-FF9505DB33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3262" y="4006904"/>
            <a:ext cx="4012966" cy="197499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620F15AB-0337-47EA-A448-17C4557B78F9}"/>
              </a:ext>
            </a:extLst>
          </p:cNvPr>
          <p:cNvCxnSpPr>
            <a:endCxn id="26" idx="1"/>
          </p:cNvCxnSpPr>
          <p:nvPr/>
        </p:nvCxnSpPr>
        <p:spPr>
          <a:xfrm>
            <a:off x="6086664" y="3614874"/>
            <a:ext cx="956598" cy="137952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E066AB18-FB19-4598-A1D6-676649C8134C}"/>
              </a:ext>
            </a:extLst>
          </p:cNvPr>
          <p:cNvCxnSpPr>
            <a:cxnSpLocks/>
            <a:endCxn id="2" idx="1"/>
          </p:cNvCxnSpPr>
          <p:nvPr/>
        </p:nvCxnSpPr>
        <p:spPr>
          <a:xfrm>
            <a:off x="8418379" y="466049"/>
            <a:ext cx="2727510" cy="201714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" name="图片 1">
            <a:extLst>
              <a:ext uri="{FF2B5EF4-FFF2-40B4-BE49-F238E27FC236}">
                <a16:creationId xmlns:a16="http://schemas.microsoft.com/office/drawing/2014/main" id="{0534DBF4-998A-4CCC-A03C-E9EC186396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0456125" y="445442"/>
            <a:ext cx="1379527" cy="5455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5722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手机屏幕截图&#10;&#10;描述已自动生成">
            <a:extLst>
              <a:ext uri="{FF2B5EF4-FFF2-40B4-BE49-F238E27FC236}">
                <a16:creationId xmlns:a16="http://schemas.microsoft.com/office/drawing/2014/main" id="{7FA714C2-0DEA-4101-B275-7EDEFADB7E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294416" y="-2688966"/>
            <a:ext cx="5629506" cy="11483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8177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标题 1">
            <a:extLst>
              <a:ext uri="{FF2B5EF4-FFF2-40B4-BE49-F238E27FC236}">
                <a16:creationId xmlns:a16="http://schemas.microsoft.com/office/drawing/2014/main" id="{28EAD1E0-75F2-44A5-ACF4-870AF9D4696B}"/>
              </a:ext>
            </a:extLst>
          </p:cNvPr>
          <p:cNvSpPr>
            <a:spLocks noGrp="1"/>
          </p:cNvSpPr>
          <p:nvPr/>
        </p:nvSpPr>
        <p:spPr bwMode="auto">
          <a:xfrm>
            <a:off x="1791817" y="394586"/>
            <a:ext cx="8542013" cy="50120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楷体_GB2312"/>
                <a:ea typeface="楷体_GB2312"/>
                <a:cs typeface="楷体_GB231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楷体_GB2312"/>
                <a:ea typeface="楷体_GB2312"/>
                <a:cs typeface="楷体_GB231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楷体_GB2312"/>
                <a:ea typeface="楷体_GB2312"/>
                <a:cs typeface="楷体_GB231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楷体_GB2312"/>
                <a:ea typeface="楷体_GB2312"/>
                <a:cs typeface="楷体_GB231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楷体_GB2312"/>
                <a:ea typeface="楷体_GB2312"/>
                <a:cs typeface="楷体_GB231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楷体_GB2312"/>
                <a:ea typeface="楷体_GB2312"/>
                <a:cs typeface="楷体_GB231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楷体_GB2312"/>
                <a:ea typeface="楷体_GB2312"/>
                <a:cs typeface="楷体_GB231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楷体_GB2312"/>
                <a:ea typeface="楷体_GB2312"/>
                <a:cs typeface="楷体_GB2312"/>
              </a:defRPr>
            </a:lvl9pPr>
          </a:lstStyle>
          <a:p>
            <a:pPr lvl="0">
              <a:defRPr/>
            </a:pPr>
            <a:r>
              <a:rPr kumimoji="0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rgbClr val="003399"/>
                </a:solidFill>
                <a:effectLst/>
                <a:uLnTx/>
                <a:uFillTx/>
                <a:ea typeface="楷体_GB2312"/>
              </a:rPr>
              <a:t>Rodríguez-Cristerna, Arturo, </a:t>
            </a:r>
            <a:r>
              <a:rPr kumimoji="0" lang="en-US" altLang="zh-CN" sz="1400" b="1" i="0" u="none" strike="noStrike" kern="0" cap="none" spc="0" normalizeH="0" baseline="0" noProof="0" dirty="0" err="1">
                <a:ln>
                  <a:noFill/>
                </a:ln>
                <a:solidFill>
                  <a:srgbClr val="003399"/>
                </a:solidFill>
                <a:effectLst/>
                <a:uLnTx/>
                <a:uFillTx/>
                <a:ea typeface="楷体_GB2312"/>
              </a:rPr>
              <a:t>Wilfrido</a:t>
            </a:r>
            <a:r>
              <a:rPr kumimoji="0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rgbClr val="003399"/>
                </a:solidFill>
                <a:effectLst/>
                <a:uLnTx/>
                <a:uFillTx/>
                <a:ea typeface="楷体_GB2312"/>
              </a:rPr>
              <a:t> Gómez-Flores, and Wagner Coelho de Albuquerque Pereira. “A computer-aided diagnosis system for breast ultrasound </a:t>
            </a:r>
            <a:r>
              <a:rPr lang="en-US" altLang="zh-CN" sz="1400" b="1" kern="0" dirty="0">
                <a:solidFill>
                  <a:srgbClr val="003399"/>
                </a:solidFill>
              </a:rPr>
              <a:t>based on weighted BI-RADS classes.” Computer methods and programs in biomedicine 153 (2018): 33-40.  </a:t>
            </a:r>
          </a:p>
          <a:p>
            <a:pPr lvl="0">
              <a:defRPr/>
            </a:pPr>
            <a:r>
              <a:rPr lang="en-US" altLang="zh-CN" sz="1400" b="1" kern="0" dirty="0">
                <a:solidFill>
                  <a:srgbClr val="003399"/>
                </a:solidFill>
              </a:rPr>
              <a:t>IF: 3.424 Q1</a:t>
            </a:r>
            <a:br>
              <a:rPr lang="en-US" altLang="zh-CN" sz="1400" b="1" kern="0" dirty="0">
                <a:solidFill>
                  <a:srgbClr val="003399"/>
                </a:solidFill>
              </a:rPr>
            </a:br>
            <a:endParaRPr lang="zh-CN" altLang="en-US" sz="1400" b="1" kern="0" dirty="0">
              <a:solidFill>
                <a:srgbClr val="003399"/>
              </a:solidFill>
            </a:endParaRPr>
          </a:p>
        </p:txBody>
      </p:sp>
      <p:sp>
        <p:nvSpPr>
          <p:cNvPr id="29" name="内容占位符 2">
            <a:extLst>
              <a:ext uri="{FF2B5EF4-FFF2-40B4-BE49-F238E27FC236}">
                <a16:creationId xmlns:a16="http://schemas.microsoft.com/office/drawing/2014/main" id="{B775AAE9-78B5-4F25-A04E-3DD01BE25A29}"/>
              </a:ext>
            </a:extLst>
          </p:cNvPr>
          <p:cNvSpPr>
            <a:spLocks noGrp="1"/>
          </p:cNvSpPr>
          <p:nvPr/>
        </p:nvSpPr>
        <p:spPr bwMode="auto">
          <a:xfrm>
            <a:off x="1673164" y="1551593"/>
            <a:ext cx="8779320" cy="425168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rgbClr val="002673"/>
                </a:solidFill>
                <a:latin typeface="+mn-lt"/>
                <a:ea typeface="+mn-ea"/>
                <a:cs typeface="+mn-cs"/>
              </a:defRPr>
            </a:lvl1pPr>
            <a:lvl2pPr marL="669925" indent="-32575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q"/>
              <a:defRPr sz="2400">
                <a:solidFill>
                  <a:srgbClr val="002673"/>
                </a:solidFill>
                <a:latin typeface="+mn-lt"/>
                <a:ea typeface="+mn-ea"/>
                <a:cs typeface="+mn-cs"/>
              </a:defRPr>
            </a:lvl2pPr>
            <a:lvl3pPr marL="1022350" indent="-35115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rgbClr val="002673"/>
                </a:solidFill>
                <a:latin typeface="+mn-lt"/>
                <a:ea typeface="+mn-ea"/>
                <a:cs typeface="+mn-cs"/>
              </a:defRPr>
            </a:lvl3pPr>
            <a:lvl4pPr marL="1339850" indent="-31623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q"/>
              <a:defRPr sz="2400">
                <a:solidFill>
                  <a:srgbClr val="002673"/>
                </a:solidFill>
                <a:latin typeface="+mn-lt"/>
                <a:ea typeface="+mn-ea"/>
                <a:cs typeface="+mn-cs"/>
              </a:defRPr>
            </a:lvl4pPr>
            <a:lvl5pPr marL="1681480" indent="-3397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§"/>
              <a:defRPr sz="2400">
                <a:solidFill>
                  <a:srgbClr val="002673"/>
                </a:solidFill>
                <a:latin typeface="+mn-lt"/>
                <a:ea typeface="+mn-ea"/>
                <a:cs typeface="+mn-cs"/>
              </a:defRPr>
            </a:lvl5pPr>
            <a:lvl6pPr marL="2138680" indent="-3397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§"/>
              <a:defRPr sz="2400">
                <a:solidFill>
                  <a:srgbClr val="002673"/>
                </a:solidFill>
                <a:latin typeface="+mn-lt"/>
                <a:ea typeface="+mn-ea"/>
                <a:cs typeface="+mn-cs"/>
              </a:defRPr>
            </a:lvl6pPr>
            <a:lvl7pPr marL="2595880" indent="-3397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§"/>
              <a:defRPr sz="2400">
                <a:solidFill>
                  <a:srgbClr val="002673"/>
                </a:solidFill>
                <a:latin typeface="+mn-lt"/>
                <a:ea typeface="+mn-ea"/>
                <a:cs typeface="+mn-cs"/>
              </a:defRPr>
            </a:lvl7pPr>
            <a:lvl8pPr marL="3053080" indent="-3397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§"/>
              <a:defRPr sz="2400">
                <a:solidFill>
                  <a:srgbClr val="002673"/>
                </a:solidFill>
                <a:latin typeface="+mn-lt"/>
                <a:ea typeface="+mn-ea"/>
                <a:cs typeface="+mn-cs"/>
              </a:defRPr>
            </a:lvl8pPr>
            <a:lvl9pPr marL="3510280" indent="-3397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§"/>
              <a:defRPr sz="2400">
                <a:solidFill>
                  <a:srgbClr val="002673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99"/>
              </a:buClr>
              <a:buSzPct val="65000"/>
              <a:buFont typeface="Wingdings" panose="05000000000000000000" pitchFamily="2" charset="2"/>
              <a:buChar char="n"/>
              <a:tabLst/>
              <a:defRPr/>
            </a:pPr>
            <a:r>
              <a:rPr kumimoji="0" lang="en-US" altLang="zh-CN" sz="1050" b="0" i="0" u="none" strike="noStrike" kern="0" cap="none" spc="0" normalizeH="0" baseline="0" noProof="0" dirty="0">
                <a:ln>
                  <a:noFill/>
                </a:ln>
                <a:solidFill>
                  <a:srgbClr val="002673"/>
                </a:solidFill>
                <a:effectLst/>
                <a:uLnTx/>
                <a:uFillTx/>
                <a:ea typeface="楷体_GB2312"/>
              </a:rPr>
              <a:t>Cited by 11, Classification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99"/>
              </a:buClr>
              <a:buSzPct val="65000"/>
              <a:buFont typeface="Wingdings" panose="05000000000000000000" pitchFamily="2" charset="2"/>
              <a:buChar char="n"/>
              <a:tabLst/>
              <a:defRPr/>
            </a:pPr>
            <a:r>
              <a:rPr kumimoji="0" lang="en-US" altLang="zh-CN" sz="1050" b="0" i="0" u="none" strike="noStrike" kern="0" cap="none" spc="0" normalizeH="0" baseline="0" noProof="0" dirty="0">
                <a:ln>
                  <a:noFill/>
                </a:ln>
                <a:solidFill>
                  <a:srgbClr val="002673"/>
                </a:solidFill>
                <a:effectLst/>
                <a:uLnTx/>
                <a:uFillTx/>
                <a:ea typeface="楷体_GB2312"/>
              </a:rPr>
              <a:t>Dataset</a:t>
            </a:r>
            <a:r>
              <a:rPr kumimoji="0" lang="zh-CN" alt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002673"/>
                </a:solidFill>
                <a:effectLst/>
                <a:uLnTx/>
                <a:uFillTx/>
                <a:ea typeface="楷体_GB2312"/>
              </a:rPr>
              <a:t>：</a:t>
            </a:r>
            <a:r>
              <a:rPr kumimoji="0" lang="en-US" altLang="zh-CN" sz="1050" b="0" i="0" u="none" strike="noStrike" kern="0" cap="none" spc="0" normalizeH="0" baseline="0" noProof="0" dirty="0">
                <a:ln>
                  <a:noFill/>
                </a:ln>
                <a:solidFill>
                  <a:srgbClr val="002673"/>
                </a:solidFill>
                <a:effectLst/>
                <a:uLnTx/>
                <a:uFillTx/>
                <a:ea typeface="楷体_GB2312"/>
              </a:rPr>
              <a:t>1128=781</a:t>
            </a:r>
            <a:r>
              <a:rPr kumimoji="0" lang="zh-CN" alt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002673"/>
                </a:solidFill>
                <a:effectLst/>
                <a:uLnTx/>
                <a:uFillTx/>
                <a:ea typeface="楷体_GB2312"/>
              </a:rPr>
              <a:t>（</a:t>
            </a:r>
            <a:r>
              <a:rPr kumimoji="0" lang="en-US" altLang="zh-CN" sz="1050" b="0" i="0" u="none" strike="noStrike" kern="0" cap="none" spc="0" normalizeH="0" baseline="0" noProof="0" dirty="0">
                <a:ln>
                  <a:noFill/>
                </a:ln>
                <a:solidFill>
                  <a:srgbClr val="002673"/>
                </a:solidFill>
                <a:effectLst/>
                <a:uLnTx/>
                <a:uFillTx/>
                <a:ea typeface="楷体_GB2312"/>
              </a:rPr>
              <a:t>b </a:t>
            </a:r>
            <a:r>
              <a:rPr kumimoji="0" lang="zh-CN" alt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002673"/>
                </a:solidFill>
                <a:effectLst/>
                <a:uLnTx/>
                <a:uFillTx/>
                <a:ea typeface="楷体_GB2312"/>
              </a:rPr>
              <a:t>）</a:t>
            </a:r>
            <a:r>
              <a:rPr kumimoji="0" lang="en-US" altLang="zh-CN" sz="1050" b="0" i="0" u="none" strike="noStrike" kern="0" cap="none" spc="0" normalizeH="0" baseline="0" noProof="0" dirty="0">
                <a:ln>
                  <a:noFill/>
                </a:ln>
                <a:solidFill>
                  <a:srgbClr val="002673"/>
                </a:solidFill>
                <a:effectLst/>
                <a:uLnTx/>
                <a:uFillTx/>
                <a:ea typeface="楷体_GB2312"/>
              </a:rPr>
              <a:t>+ 347 </a:t>
            </a:r>
            <a:r>
              <a:rPr kumimoji="0" lang="zh-CN" alt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002673"/>
                </a:solidFill>
                <a:effectLst/>
                <a:uLnTx/>
                <a:uFillTx/>
                <a:ea typeface="楷体_GB2312"/>
              </a:rPr>
              <a:t>（</a:t>
            </a:r>
            <a:r>
              <a:rPr kumimoji="0" lang="en-US" altLang="zh-CN" sz="1050" b="0" i="0" u="none" strike="noStrike" kern="0" cap="none" spc="0" normalizeH="0" baseline="0" noProof="0" dirty="0">
                <a:ln>
                  <a:noFill/>
                </a:ln>
                <a:solidFill>
                  <a:srgbClr val="002673"/>
                </a:solidFill>
                <a:effectLst/>
                <a:uLnTx/>
                <a:uFillTx/>
                <a:ea typeface="楷体_GB2312"/>
              </a:rPr>
              <a:t>m</a:t>
            </a:r>
            <a:r>
              <a:rPr kumimoji="0" lang="zh-CN" alt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002673"/>
                </a:solidFill>
                <a:effectLst/>
                <a:uLnTx/>
                <a:uFillTx/>
                <a:ea typeface="楷体_GB2312"/>
              </a:rPr>
              <a:t>）</a:t>
            </a:r>
            <a:r>
              <a:rPr kumimoji="0" lang="en-US" altLang="zh-CN" sz="1050" b="0" i="0" u="none" strike="noStrike" kern="0" cap="none" spc="0" normalizeH="0" baseline="0" noProof="0" dirty="0">
                <a:ln>
                  <a:noFill/>
                </a:ln>
                <a:solidFill>
                  <a:srgbClr val="002673"/>
                </a:solidFill>
                <a:effectLst/>
                <a:uLnTx/>
                <a:uFillTx/>
                <a:ea typeface="楷体_GB2312"/>
              </a:rPr>
              <a:t>, BI-RADS categories</a:t>
            </a:r>
            <a:endParaRPr kumimoji="0" lang="zh-CN" altLang="en-US" sz="1050" b="0" i="0" u="none" strike="noStrike" kern="0" cap="none" spc="0" normalizeH="0" baseline="0" noProof="0" dirty="0">
              <a:ln>
                <a:noFill/>
              </a:ln>
              <a:solidFill>
                <a:srgbClr val="002673"/>
              </a:solidFill>
              <a:effectLst/>
              <a:uLnTx/>
              <a:uFillTx/>
              <a:ea typeface="楷体_GB2312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0" name="墨迹 29">
                <a:extLst>
                  <a:ext uri="{FF2B5EF4-FFF2-40B4-BE49-F238E27FC236}">
                    <a16:creationId xmlns:a16="http://schemas.microsoft.com/office/drawing/2014/main" id="{C9E93B6B-8BC4-43E0-B36B-4A45FB919880}"/>
                  </a:ext>
                </a:extLst>
              </p14:cNvPr>
              <p14:cNvContentPartPr/>
              <p14:nvPr/>
            </p14:nvContentPartPr>
            <p14:xfrm>
              <a:off x="3349047" y="1630968"/>
              <a:ext cx="45719" cy="45719"/>
            </p14:xfrm>
          </p:contentPart>
        </mc:Choice>
        <mc:Fallback xmlns="">
          <p:pic>
            <p:nvPicPr>
              <p:cNvPr id="30" name="墨迹 29">
                <a:extLst>
                  <a:ext uri="{FF2B5EF4-FFF2-40B4-BE49-F238E27FC236}">
                    <a16:creationId xmlns:a16="http://schemas.microsoft.com/office/drawing/2014/main" id="{C9E93B6B-8BC4-43E0-B36B-4A45FB91988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340118" y="1621522"/>
                <a:ext cx="63221" cy="64233"/>
              </a:xfrm>
              <a:prstGeom prst="rect">
                <a:avLst/>
              </a:prstGeom>
            </p:spPr>
          </p:pic>
        </mc:Fallback>
      </mc:AlternateContent>
      <p:pic>
        <p:nvPicPr>
          <p:cNvPr id="31" name="图片 30" descr="图片包含 水, 游戏机, 海&#10;&#10;描述已自动生成">
            <a:extLst>
              <a:ext uri="{FF2B5EF4-FFF2-40B4-BE49-F238E27FC236}">
                <a16:creationId xmlns:a16="http://schemas.microsoft.com/office/drawing/2014/main" id="{ADB0AECE-E979-468F-90FC-A6A3B6EE5E5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1168" y="2303191"/>
            <a:ext cx="2021062" cy="118605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2" name="墨迹 31">
                <a:extLst>
                  <a:ext uri="{FF2B5EF4-FFF2-40B4-BE49-F238E27FC236}">
                    <a16:creationId xmlns:a16="http://schemas.microsoft.com/office/drawing/2014/main" id="{2471035D-451A-4720-AD53-D9BEA205E52E}"/>
                  </a:ext>
                </a:extLst>
              </p14:cNvPr>
              <p14:cNvContentPartPr/>
              <p14:nvPr/>
            </p14:nvContentPartPr>
            <p14:xfrm>
              <a:off x="7773596" y="2694504"/>
              <a:ext cx="45719" cy="45719"/>
            </p14:xfrm>
          </p:contentPart>
        </mc:Choice>
        <mc:Fallback xmlns="">
          <p:pic>
            <p:nvPicPr>
              <p:cNvPr id="32" name="墨迹 31">
                <a:extLst>
                  <a:ext uri="{FF2B5EF4-FFF2-40B4-BE49-F238E27FC236}">
                    <a16:creationId xmlns:a16="http://schemas.microsoft.com/office/drawing/2014/main" id="{2471035D-451A-4720-AD53-D9BEA205E52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764071" y="2683407"/>
                <a:ext cx="64388" cy="67469"/>
              </a:xfrm>
              <a:prstGeom prst="rect">
                <a:avLst/>
              </a:prstGeom>
            </p:spPr>
          </p:pic>
        </mc:Fallback>
      </mc:AlternateContent>
      <p:sp>
        <p:nvSpPr>
          <p:cNvPr id="33" name="矩形 32">
            <a:extLst>
              <a:ext uri="{FF2B5EF4-FFF2-40B4-BE49-F238E27FC236}">
                <a16:creationId xmlns:a16="http://schemas.microsoft.com/office/drawing/2014/main" id="{85A55FC5-DCFC-44D6-AF33-6074A6888CEF}"/>
              </a:ext>
            </a:extLst>
          </p:cNvPr>
          <p:cNvSpPr/>
          <p:nvPr/>
        </p:nvSpPr>
        <p:spPr>
          <a:xfrm>
            <a:off x="3933418" y="1949790"/>
            <a:ext cx="1814239" cy="70788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6699"/>
                </a:solidFill>
                <a:effectLst/>
                <a:uLnTx/>
                <a:uFillTx/>
                <a:latin typeface="Palatino Linotype" panose="0204050205050503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Aiming to cover the BI-RADS features for masses</a:t>
            </a: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alatino Linotype" panose="0204050205050503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, 37 morphological features，and 179 texture features</a:t>
            </a: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006699"/>
              </a:solidFill>
              <a:effectLst/>
              <a:uLnTx/>
              <a:uFillTx/>
              <a:latin typeface="Palatino Linotype" panose="02040502050505030304" pitchFamily="18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pic>
        <p:nvPicPr>
          <p:cNvPr id="34" name="图片 33" descr="手机屏幕截图&#10;&#10;描述已自动生成">
            <a:extLst>
              <a:ext uri="{FF2B5EF4-FFF2-40B4-BE49-F238E27FC236}">
                <a16:creationId xmlns:a16="http://schemas.microsoft.com/office/drawing/2014/main" id="{738810F2-F169-4306-A7FB-42B0306740D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7657" y="1280644"/>
            <a:ext cx="6663862" cy="3231144"/>
          </a:xfrm>
          <a:prstGeom prst="rect">
            <a:avLst/>
          </a:prstGeom>
        </p:spPr>
      </p:pic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66AD86D2-6C7A-4069-B15D-CDBF73018711}"/>
              </a:ext>
            </a:extLst>
          </p:cNvPr>
          <p:cNvCxnSpPr>
            <a:cxnSpLocks/>
            <a:stCxn id="31" idx="3"/>
            <a:endCxn id="34" idx="1"/>
          </p:cNvCxnSpPr>
          <p:nvPr/>
        </p:nvCxnSpPr>
        <p:spPr bwMode="auto">
          <a:xfrm>
            <a:off x="3682230" y="2896216"/>
            <a:ext cx="2065427" cy="0"/>
          </a:xfrm>
          <a:prstGeom prst="straightConnector1">
            <a:avLst/>
          </a:prstGeom>
          <a:noFill/>
          <a:ln w="9525" cap="flat" cmpd="sng" algn="ctr">
            <a:solidFill>
              <a:srgbClr val="009999">
                <a:shade val="95000"/>
                <a:satMod val="105000"/>
              </a:srgbClr>
            </a:solidFill>
            <a:prstDash val="solid"/>
            <a:headEnd type="none" w="med" len="med"/>
            <a:tailEnd type="triangle"/>
          </a:ln>
          <a:effectLst/>
        </p:spPr>
      </p:cxnSp>
      <p:sp>
        <p:nvSpPr>
          <p:cNvPr id="36" name="文本框 19">
            <a:extLst>
              <a:ext uri="{FF2B5EF4-FFF2-40B4-BE49-F238E27FC236}">
                <a16:creationId xmlns:a16="http://schemas.microsoft.com/office/drawing/2014/main" id="{A0773296-E961-433C-B364-756A06AA5FCF}"/>
              </a:ext>
            </a:extLst>
          </p:cNvPr>
          <p:cNvSpPr txBox="1"/>
          <p:nvPr/>
        </p:nvSpPr>
        <p:spPr>
          <a:xfrm>
            <a:off x="5236612" y="4578210"/>
            <a:ext cx="2696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006699"/>
                </a:solidFill>
                <a:latin typeface="Palatino Linotype" panose="02040502050505030304" pitchFamily="18" charset="0"/>
                <a:ea typeface="宋体" panose="02010600030101010101" pitchFamily="2" charset="-122"/>
                <a:cs typeface="Arial" panose="020B0604020202020204" pitchFamily="34" charset="0"/>
              </a:defRPr>
            </a:lvl9pPr>
          </a:lstStyle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006699"/>
                </a:solidFill>
                <a:effectLst/>
                <a:uLnTx/>
                <a:uFillTx/>
                <a:latin typeface="Palatino Linotype" panose="0204050205050503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Random forest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006699"/>
                </a:solidFill>
                <a:effectLst/>
                <a:uLnTx/>
                <a:uFillTx/>
                <a:latin typeface="Palatino Linotype" panose="0204050205050503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Supervised learning</a:t>
            </a: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006699"/>
              </a:solidFill>
              <a:effectLst/>
              <a:uLnTx/>
              <a:uFillTx/>
              <a:latin typeface="Palatino Linotype" panose="02040502050505030304" pitchFamily="18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pic>
        <p:nvPicPr>
          <p:cNvPr id="37" name="图片 36" descr="手机屏幕截图&#10;&#10;描述已自动生成">
            <a:extLst>
              <a:ext uri="{FF2B5EF4-FFF2-40B4-BE49-F238E27FC236}">
                <a16:creationId xmlns:a16="http://schemas.microsoft.com/office/drawing/2014/main" id="{2EDB69D0-213B-4F78-9E16-7CF4621A433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6866" y="3808962"/>
            <a:ext cx="2662868" cy="1122316"/>
          </a:xfrm>
          <a:prstGeom prst="rect">
            <a:avLst/>
          </a:prstGeom>
        </p:spPr>
      </p:pic>
      <p:pic>
        <p:nvPicPr>
          <p:cNvPr id="38" name="图片 37" descr="手机屏幕截图&#10;&#10;描述已自动生成">
            <a:extLst>
              <a:ext uri="{FF2B5EF4-FFF2-40B4-BE49-F238E27FC236}">
                <a16:creationId xmlns:a16="http://schemas.microsoft.com/office/drawing/2014/main" id="{2DE8BD2F-8BEE-4A83-8529-93F98D36EAF4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0126" y="4989089"/>
            <a:ext cx="2441678" cy="1179313"/>
          </a:xfrm>
          <a:prstGeom prst="rect">
            <a:avLst/>
          </a:prstGeom>
        </p:spPr>
      </p:pic>
      <p:cxnSp>
        <p:nvCxnSpPr>
          <p:cNvPr id="40" name="连接符: 肘形 39">
            <a:extLst>
              <a:ext uri="{FF2B5EF4-FFF2-40B4-BE49-F238E27FC236}">
                <a16:creationId xmlns:a16="http://schemas.microsoft.com/office/drawing/2014/main" id="{AF815AD5-C928-41B5-B47D-43D67F499291}"/>
              </a:ext>
            </a:extLst>
          </p:cNvPr>
          <p:cNvCxnSpPr>
            <a:cxnSpLocks/>
            <a:stCxn id="37" idx="3"/>
            <a:endCxn id="38" idx="3"/>
          </p:cNvCxnSpPr>
          <p:nvPr/>
        </p:nvCxnSpPr>
        <p:spPr bwMode="auto">
          <a:xfrm flipH="1">
            <a:off x="4331804" y="4370120"/>
            <a:ext cx="67930" cy="1208626"/>
          </a:xfrm>
          <a:prstGeom prst="bentConnector3">
            <a:avLst>
              <a:gd name="adj1" fmla="val -94059"/>
            </a:avLst>
          </a:prstGeom>
          <a:solidFill>
            <a:srgbClr val="009999"/>
          </a:solidFill>
          <a:ln w="9525" cap="flat" cmpd="sng" algn="ctr">
            <a:solidFill>
              <a:srgbClr val="000000"/>
            </a:solidFill>
            <a:prstDash val="solid"/>
            <a:round/>
            <a:headEnd type="triangle"/>
            <a:tailEnd type="triangle"/>
          </a:ln>
        </p:spPr>
      </p:cxn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78035E36-8429-4B6F-875F-4EA3D6154372}"/>
              </a:ext>
            </a:extLst>
          </p:cNvPr>
          <p:cNvCxnSpPr>
            <a:stCxn id="36" idx="1"/>
          </p:cNvCxnSpPr>
          <p:nvPr/>
        </p:nvCxnSpPr>
        <p:spPr>
          <a:xfrm flipH="1">
            <a:off x="4475448" y="4778265"/>
            <a:ext cx="76116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39182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04DD52F4-B5B7-49EA-B4B9-2D6CF0CF5CED}"/>
              </a:ext>
            </a:extLst>
          </p:cNvPr>
          <p:cNvSpPr txBox="1"/>
          <p:nvPr/>
        </p:nvSpPr>
        <p:spPr>
          <a:xfrm>
            <a:off x="1288473" y="748145"/>
            <a:ext cx="748838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The BI-RADS categories were validated by histopathological classes and have the following nomenclatures:</a:t>
            </a:r>
          </a:p>
          <a:p>
            <a:r>
              <a:rPr lang="en-US" altLang="zh-CN" dirty="0"/>
              <a:t>C2, category 2 in benign cases; </a:t>
            </a:r>
          </a:p>
          <a:p>
            <a:r>
              <a:rPr lang="en-US" altLang="zh-CN" dirty="0"/>
              <a:t>C3, category 3 in benign cases; </a:t>
            </a:r>
          </a:p>
          <a:p>
            <a:r>
              <a:rPr lang="en-US" altLang="zh-CN" dirty="0"/>
              <a:t>C4b, category 4 in benign cases;</a:t>
            </a:r>
          </a:p>
          <a:p>
            <a:r>
              <a:rPr lang="en-US" altLang="zh-CN" dirty="0"/>
              <a:t>C4m, category 4 in malignant cases; </a:t>
            </a:r>
          </a:p>
          <a:p>
            <a:r>
              <a:rPr lang="en-US" altLang="zh-CN" dirty="0"/>
              <a:t>C5, category 5 in malignant cases.</a:t>
            </a:r>
          </a:p>
          <a:p>
            <a:endParaRPr lang="en-US" altLang="zh-CN" dirty="0"/>
          </a:p>
          <a:p>
            <a:r>
              <a:rPr lang="zh-CN" altLang="en-US" dirty="0">
                <a:solidFill>
                  <a:srgbClr val="FF0000"/>
                </a:solidFill>
              </a:rPr>
              <a:t>？</a:t>
            </a:r>
            <a:r>
              <a:rPr lang="en-US" altLang="zh-CN" dirty="0">
                <a:solidFill>
                  <a:srgbClr val="FF0000"/>
                </a:solidFill>
              </a:rPr>
              <a:t>C3m : </a:t>
            </a:r>
            <a:r>
              <a:rPr lang="zh-CN" altLang="en-US" dirty="0">
                <a:solidFill>
                  <a:srgbClr val="FF0000"/>
                </a:solidFill>
              </a:rPr>
              <a:t>数据集不够？</a:t>
            </a:r>
            <a:endParaRPr lang="en-US" altLang="zh-CN" dirty="0">
              <a:solidFill>
                <a:srgbClr val="FF0000"/>
              </a:solidFill>
            </a:endParaRPr>
          </a:p>
          <a:p>
            <a:endParaRPr lang="en-US" altLang="zh-CN" dirty="0"/>
          </a:p>
          <a:p>
            <a:r>
              <a:rPr lang="en-US" altLang="zh-CN" dirty="0"/>
              <a:t>From these validated BI-RADS categories, the dataset was split</a:t>
            </a:r>
          </a:p>
          <a:p>
            <a:r>
              <a:rPr lang="en-US" altLang="zh-CN" dirty="0"/>
              <a:t>into three weighted BI-RADS classes denoted by y w ∈ {1, 2, 3}, where label 1 indicates the benign class (C2),</a:t>
            </a:r>
          </a:p>
          <a:p>
            <a:r>
              <a:rPr lang="en-US" altLang="zh-CN" dirty="0"/>
              <a:t>label 2 denotes the probably benign class (C3 and C4b)</a:t>
            </a:r>
          </a:p>
          <a:p>
            <a:r>
              <a:rPr lang="en-US" altLang="zh-CN" dirty="0"/>
              <a:t>label 3 is reserved for the malignant class (C4m and C5).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433363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4A3984-6416-4B8B-B754-098A2581F4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4562" y="749904"/>
            <a:ext cx="10515600" cy="349310"/>
          </a:xfrm>
        </p:spPr>
        <p:txBody>
          <a:bodyPr>
            <a:normAutofit fontScale="90000"/>
          </a:bodyPr>
          <a:lstStyle/>
          <a:p>
            <a:pPr lvl="0" fontAlgn="base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99"/>
              </a:buClr>
              <a:buSzPct val="65000"/>
            </a:pPr>
            <a:r>
              <a:rPr lang="en-US" altLang="zh-CN" sz="1050" kern="0" dirty="0">
                <a:solidFill>
                  <a:srgbClr val="002673"/>
                </a:solidFill>
                <a:ea typeface="楷体_GB2312"/>
              </a:rPr>
              <a:t>Cited by 3, Classification</a:t>
            </a:r>
            <a:br>
              <a:rPr lang="en-US" altLang="zh-CN" sz="1050" kern="0" dirty="0">
                <a:solidFill>
                  <a:srgbClr val="002673"/>
                </a:solidFill>
                <a:ea typeface="楷体_GB2312"/>
              </a:rPr>
            </a:br>
            <a:br>
              <a:rPr lang="en-US" altLang="zh-CN" sz="1050" kern="0" dirty="0">
                <a:solidFill>
                  <a:srgbClr val="002673"/>
                </a:solidFill>
                <a:ea typeface="楷体_GB2312"/>
              </a:rPr>
            </a:br>
            <a:r>
              <a:rPr lang="en-US" altLang="zh-CN" sz="1050" kern="0" dirty="0">
                <a:solidFill>
                  <a:srgbClr val="002673"/>
                </a:solidFill>
                <a:ea typeface="楷体_GB2312"/>
              </a:rPr>
              <a:t>Dataset</a:t>
            </a:r>
            <a:r>
              <a:rPr lang="zh-CN" altLang="en-US" sz="1050" kern="0" dirty="0">
                <a:solidFill>
                  <a:srgbClr val="002673"/>
                </a:solidFill>
                <a:ea typeface="楷体_GB2312"/>
              </a:rPr>
              <a:t>：</a:t>
            </a:r>
            <a:r>
              <a:rPr lang="en-US" altLang="zh-CN" sz="1050" kern="0" dirty="0">
                <a:solidFill>
                  <a:srgbClr val="002673"/>
                </a:solidFill>
                <a:ea typeface="楷体_GB2312"/>
              </a:rPr>
              <a:t>2238 = 531 (3) +443 (4A) + 376 (4B) + 565 (4C) + 323 (5) , BIRADS </a:t>
            </a:r>
            <a:r>
              <a:rPr lang="zh-CN" altLang="en-US" sz="1050" kern="0" dirty="0">
                <a:solidFill>
                  <a:srgbClr val="002673"/>
                </a:solidFill>
                <a:latin typeface="+mj-ea"/>
              </a:rPr>
              <a:t>分级，分割</a:t>
            </a:r>
            <a:r>
              <a:rPr lang="zh-CN" altLang="en-US" sz="1050" kern="0" dirty="0">
                <a:solidFill>
                  <a:srgbClr val="FF0000"/>
                </a:solidFill>
                <a:latin typeface="+mj-ea"/>
              </a:rPr>
              <a:t>， 无提及病理，无提及良恶性</a:t>
            </a:r>
          </a:p>
        </p:txBody>
      </p:sp>
      <p:pic>
        <p:nvPicPr>
          <p:cNvPr id="5" name="图片 4" descr="手机屏幕截图&#10;&#10;描述已自动生成">
            <a:extLst>
              <a:ext uri="{FF2B5EF4-FFF2-40B4-BE49-F238E27FC236}">
                <a16:creationId xmlns:a16="http://schemas.microsoft.com/office/drawing/2014/main" id="{7F3C0AA3-DB19-4B1A-9669-7599A1E7C2A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32"/>
          <a:stretch/>
        </p:blipFill>
        <p:spPr>
          <a:xfrm>
            <a:off x="1351836" y="1890872"/>
            <a:ext cx="8138613" cy="4615015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E9138E59-381B-4641-89F0-F434B95E8038}"/>
              </a:ext>
            </a:extLst>
          </p:cNvPr>
          <p:cNvSpPr txBox="1"/>
          <p:nvPr/>
        </p:nvSpPr>
        <p:spPr>
          <a:xfrm>
            <a:off x="8956964" y="942109"/>
            <a:ext cx="1191491" cy="519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99A382BB-47EA-4C9B-85F2-207263763CEB}"/>
              </a:ext>
            </a:extLst>
          </p:cNvPr>
          <p:cNvSpPr txBox="1"/>
          <p:nvPr/>
        </p:nvSpPr>
        <p:spPr>
          <a:xfrm>
            <a:off x="4844617" y="1201969"/>
            <a:ext cx="275456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kern="0" dirty="0">
                <a:solidFill>
                  <a:srgbClr val="002673"/>
                </a:solidFill>
                <a:latin typeface="+mj-lt"/>
                <a:ea typeface="楷体_GB2312"/>
                <a:cs typeface="+mj-cs"/>
              </a:rPr>
              <a:t>random brightness, random contrast, random movement, random flip, and standardization</a:t>
            </a:r>
            <a:endParaRPr lang="zh-CN" altLang="en-US" sz="1050" kern="0" dirty="0">
              <a:solidFill>
                <a:srgbClr val="002673"/>
              </a:solidFill>
              <a:latin typeface="+mj-lt"/>
              <a:ea typeface="楷体_GB2312"/>
              <a:cs typeface="+mj-cs"/>
            </a:endParaRPr>
          </a:p>
        </p:txBody>
      </p: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4659CCA8-5A59-4C10-9C0D-E6F21498A7C4}"/>
              </a:ext>
            </a:extLst>
          </p:cNvPr>
          <p:cNvCxnSpPr>
            <a:stCxn id="24" idx="2"/>
          </p:cNvCxnSpPr>
          <p:nvPr/>
        </p:nvCxnSpPr>
        <p:spPr>
          <a:xfrm flipH="1">
            <a:off x="6213376" y="1617467"/>
            <a:ext cx="8521" cy="78496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9" name="文本框 28">
            <a:extLst>
              <a:ext uri="{FF2B5EF4-FFF2-40B4-BE49-F238E27FC236}">
                <a16:creationId xmlns:a16="http://schemas.microsoft.com/office/drawing/2014/main" id="{959D39BC-BFD2-4EBC-9111-CED0EB90D0D3}"/>
              </a:ext>
            </a:extLst>
          </p:cNvPr>
          <p:cNvSpPr txBox="1"/>
          <p:nvPr/>
        </p:nvSpPr>
        <p:spPr>
          <a:xfrm>
            <a:off x="5487822" y="6121011"/>
            <a:ext cx="1878494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kern="0" dirty="0">
                <a:solidFill>
                  <a:srgbClr val="002673"/>
                </a:solidFill>
                <a:latin typeface="+mj-lt"/>
                <a:ea typeface="楷体_GB2312"/>
                <a:cs typeface="+mj-cs"/>
              </a:rPr>
              <a:t>random movement, in which two augmentations followed by horizontal flipping</a:t>
            </a:r>
            <a:endParaRPr lang="zh-CN" altLang="en-US" sz="1050" kern="0" dirty="0">
              <a:solidFill>
                <a:srgbClr val="002673"/>
              </a:solidFill>
              <a:latin typeface="+mj-lt"/>
              <a:ea typeface="楷体_GB2312"/>
              <a:cs typeface="+mj-cs"/>
            </a:endParaRPr>
          </a:p>
        </p:txBody>
      </p: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6503B4B3-193F-47B5-A69E-0A5B55F10647}"/>
              </a:ext>
            </a:extLst>
          </p:cNvPr>
          <p:cNvCxnSpPr>
            <a:stCxn id="29" idx="0"/>
          </p:cNvCxnSpPr>
          <p:nvPr/>
        </p:nvCxnSpPr>
        <p:spPr>
          <a:xfrm flipH="1" flipV="1">
            <a:off x="6378082" y="4685590"/>
            <a:ext cx="48987" cy="143542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2" name="文本框 31">
            <a:extLst>
              <a:ext uri="{FF2B5EF4-FFF2-40B4-BE49-F238E27FC236}">
                <a16:creationId xmlns:a16="http://schemas.microsoft.com/office/drawing/2014/main" id="{21C87B9B-EEAF-4F21-A52D-33EDEAA42DBD}"/>
              </a:ext>
            </a:extLst>
          </p:cNvPr>
          <p:cNvSpPr txBox="1"/>
          <p:nvPr/>
        </p:nvSpPr>
        <p:spPr>
          <a:xfrm>
            <a:off x="9722008" y="3931896"/>
            <a:ext cx="2101416" cy="1223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kern="0" dirty="0">
                <a:solidFill>
                  <a:srgbClr val="002673"/>
                </a:solidFill>
                <a:latin typeface="+mj-lt"/>
                <a:ea typeface="楷体_GB2312"/>
                <a:cs typeface="+mj-cs"/>
              </a:rPr>
              <a:t>(1) remove the connected domain with a smaller area (smaller than 40% of the max area) and choose the connected region closest to the image center; and (2) refine the boundary with a typical </a:t>
            </a:r>
            <a:r>
              <a:rPr lang="en-US" altLang="zh-CN" sz="1050" kern="0" dirty="0">
                <a:solidFill>
                  <a:srgbClr val="FF0000"/>
                </a:solidFill>
                <a:latin typeface="+mj-lt"/>
                <a:ea typeface="楷体_GB2312"/>
                <a:cs typeface="+mj-cs"/>
              </a:rPr>
              <a:t>C–V</a:t>
            </a:r>
          </a:p>
          <a:p>
            <a:r>
              <a:rPr lang="en-US" altLang="zh-CN" sz="1050" kern="0" dirty="0">
                <a:solidFill>
                  <a:srgbClr val="002673"/>
                </a:solidFill>
                <a:latin typeface="+mj-lt"/>
                <a:ea typeface="楷体_GB2312"/>
                <a:cs typeface="+mj-cs"/>
              </a:rPr>
              <a:t>level-sets methodology</a:t>
            </a:r>
            <a:endParaRPr lang="zh-CN" altLang="en-US" sz="1050" kern="0" dirty="0">
              <a:solidFill>
                <a:srgbClr val="002673"/>
              </a:solidFill>
              <a:latin typeface="+mj-lt"/>
              <a:ea typeface="楷体_GB2312"/>
              <a:cs typeface="+mj-cs"/>
            </a:endParaRPr>
          </a:p>
        </p:txBody>
      </p: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72987454-B8BD-495D-A151-1C19C415F56D}"/>
              </a:ext>
            </a:extLst>
          </p:cNvPr>
          <p:cNvCxnSpPr>
            <a:stCxn id="32" idx="1"/>
          </p:cNvCxnSpPr>
          <p:nvPr/>
        </p:nvCxnSpPr>
        <p:spPr>
          <a:xfrm flipH="1">
            <a:off x="8076253" y="4543602"/>
            <a:ext cx="164575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" name="文本框 2">
            <a:extLst>
              <a:ext uri="{FF2B5EF4-FFF2-40B4-BE49-F238E27FC236}">
                <a16:creationId xmlns:a16="http://schemas.microsoft.com/office/drawing/2014/main" id="{60EE82BC-8417-41CC-91C9-C88CCB224762}"/>
              </a:ext>
            </a:extLst>
          </p:cNvPr>
          <p:cNvSpPr txBox="1"/>
          <p:nvPr/>
        </p:nvSpPr>
        <p:spPr>
          <a:xfrm>
            <a:off x="654562" y="12241"/>
            <a:ext cx="800452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kern="0" dirty="0">
                <a:solidFill>
                  <a:srgbClr val="003399"/>
                </a:solidFill>
                <a:latin typeface="+mj-lt"/>
                <a:cs typeface="+mj-cs"/>
              </a:rPr>
              <a:t>Huang, </a:t>
            </a:r>
            <a:r>
              <a:rPr lang="en-US" altLang="zh-CN" sz="1400" b="1" kern="0" dirty="0" err="1">
                <a:solidFill>
                  <a:srgbClr val="003399"/>
                </a:solidFill>
                <a:latin typeface="+mj-lt"/>
                <a:cs typeface="+mj-cs"/>
              </a:rPr>
              <a:t>Yunzhi</a:t>
            </a:r>
            <a:r>
              <a:rPr lang="en-US" altLang="zh-CN" sz="1400" b="1" kern="0" dirty="0">
                <a:solidFill>
                  <a:srgbClr val="003399"/>
                </a:solidFill>
                <a:latin typeface="+mj-lt"/>
                <a:cs typeface="+mj-cs"/>
              </a:rPr>
              <a:t>, et al. "Two-stage CNNs for computerized BI-RADS categorization in breast ultrasound images." Biomedical engineering online 18.1 (2019): 8.</a:t>
            </a:r>
          </a:p>
          <a:p>
            <a:r>
              <a:rPr lang="en-US" altLang="zh-CN" sz="1400" b="1" kern="0" dirty="0">
                <a:solidFill>
                  <a:srgbClr val="003399"/>
                </a:solidFill>
                <a:latin typeface="+mj-lt"/>
                <a:cs typeface="+mj-cs"/>
              </a:rPr>
              <a:t>IF: 2.013 Q2</a:t>
            </a:r>
            <a:endParaRPr lang="zh-CN" altLang="en-US" sz="1400" b="1" kern="0" dirty="0">
              <a:solidFill>
                <a:srgbClr val="003399"/>
              </a:solidFill>
              <a:latin typeface="+mj-lt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6409131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手机截图图社交软件的信息&#10;&#10;描述已自动生成">
            <a:extLst>
              <a:ext uri="{FF2B5EF4-FFF2-40B4-BE49-F238E27FC236}">
                <a16:creationId xmlns:a16="http://schemas.microsoft.com/office/drawing/2014/main" id="{A0A8214F-EF6C-4339-834D-A5D64AEEB05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2" t="6016" r="1867" b="35018"/>
          <a:stretch/>
        </p:blipFill>
        <p:spPr>
          <a:xfrm>
            <a:off x="318052" y="306693"/>
            <a:ext cx="11495314" cy="2226365"/>
          </a:xfrm>
          <a:prstGeom prst="rect">
            <a:avLst/>
          </a:prstGeom>
        </p:spPr>
      </p:pic>
      <p:pic>
        <p:nvPicPr>
          <p:cNvPr id="8" name="图片 7" descr="手机屏幕截图&#10;&#10;描述已自动生成">
            <a:extLst>
              <a:ext uri="{FF2B5EF4-FFF2-40B4-BE49-F238E27FC236}">
                <a16:creationId xmlns:a16="http://schemas.microsoft.com/office/drawing/2014/main" id="{81A298BF-F739-4CDA-8F63-7F6D7446C5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263" y="3015292"/>
            <a:ext cx="7789658" cy="3011349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B9F392A6-D0F1-4A4B-9D7D-B82CF9C64DAB}"/>
              </a:ext>
            </a:extLst>
          </p:cNvPr>
          <p:cNvSpPr txBox="1"/>
          <p:nvPr/>
        </p:nvSpPr>
        <p:spPr>
          <a:xfrm>
            <a:off x="4219487" y="2533058"/>
            <a:ext cx="1175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002673"/>
                </a:solidFill>
                <a:latin typeface="+mn-ea"/>
              </a:rPr>
              <a:t>ROI-CNN</a:t>
            </a:r>
            <a:endParaRPr lang="zh-CN" altLang="en-US" b="1" dirty="0">
              <a:solidFill>
                <a:srgbClr val="002673"/>
              </a:solidFill>
              <a:latin typeface="+mn-ea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8F18FA1-89AF-4065-8B0B-97703309C4E8}"/>
              </a:ext>
            </a:extLst>
          </p:cNvPr>
          <p:cNvSpPr txBox="1"/>
          <p:nvPr/>
        </p:nvSpPr>
        <p:spPr>
          <a:xfrm>
            <a:off x="4329092" y="6139543"/>
            <a:ext cx="1630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002673"/>
                </a:solidFill>
                <a:latin typeface="+mn-ea"/>
              </a:rPr>
              <a:t>G-CNN</a:t>
            </a:r>
            <a:endParaRPr lang="zh-CN" altLang="en-US" b="1" dirty="0">
              <a:solidFill>
                <a:srgbClr val="002673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26792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1628</TotalTime>
  <Words>954</Words>
  <Application>Microsoft Office PowerPoint</Application>
  <PresentationFormat>宽屏</PresentationFormat>
  <Paragraphs>92</Paragraphs>
  <Slides>15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1" baseType="lpstr">
      <vt:lpstr>等线</vt:lpstr>
      <vt:lpstr>等线 Light</vt:lpstr>
      <vt:lpstr>Arial</vt:lpstr>
      <vt:lpstr>Palatino Linotype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Cited by 3, Classification  Dataset：2238 = 531 (3) +443 (4A) + 376 (4B) + 565 (4C) + 323 (5) , BIRADS 分级，分割， 无提及病理，无提及良恶性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Huang, Yunzhi, et al. "Two-stage CNNs for computerized BI-RADS categorization in breast ultrasound images." Biomedical engineering online 18.1 (2019): 8.</dc:title>
  <dc:creator>Liu Jiali</dc:creator>
  <cp:lastModifiedBy>Liu Jiali</cp:lastModifiedBy>
  <cp:revision>37</cp:revision>
  <dcterms:created xsi:type="dcterms:W3CDTF">2020-05-12T08:40:01Z</dcterms:created>
  <dcterms:modified xsi:type="dcterms:W3CDTF">2020-05-14T07:18:02Z</dcterms:modified>
</cp:coreProperties>
</file>